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61" r:id="rId4"/>
    <p:sldId id="262" r:id="rId5"/>
    <p:sldId id="264" r:id="rId6"/>
    <p:sldId id="265" r:id="rId7"/>
    <p:sldId id="260" r:id="rId8"/>
    <p:sldId id="266" r:id="rId9"/>
    <p:sldId id="267" r:id="rId10"/>
    <p:sldId id="272" r:id="rId11"/>
    <p:sldId id="268" r:id="rId12"/>
    <p:sldId id="271" r:id="rId13"/>
    <p:sldId id="269"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6" d="100"/>
          <a:sy n="86" d="100"/>
        </p:scale>
        <p:origin x="-2040"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C54AEDA-66FD-A74A-992A-8708936A7789}" type="datetimeFigureOut">
              <a:rPr lang="en-US" smtClean="0"/>
              <a:t>14.07.16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BDED9C9-035A-2A46-819B-B417594DC072}" type="slidenum">
              <a:rPr lang="en-US" smtClean="0"/>
              <a:t>‹#›</a:t>
            </a:fld>
            <a:endParaRPr lang="en-US"/>
          </a:p>
        </p:txBody>
      </p:sp>
    </p:spTree>
    <p:extLst>
      <p:ext uri="{BB962C8B-B14F-4D97-AF65-F5344CB8AC3E}">
        <p14:creationId xmlns:p14="http://schemas.microsoft.com/office/powerpoint/2010/main" val="216626630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Being robust</a:t>
            </a:r>
            <a:r>
              <a:rPr lang="en-US" baseline="0" dirty="0" smtClean="0"/>
              <a:t> to environmental changes makes robust against </a:t>
            </a:r>
            <a:r>
              <a:rPr lang="en-US" baseline="0" dirty="0" err="1" smtClean="0"/>
              <a:t>overfitting</a:t>
            </a:r>
            <a:endParaRPr lang="en-US" baseline="0" dirty="0" smtClean="0"/>
          </a:p>
          <a:p>
            <a:r>
              <a:rPr lang="en-US" baseline="0" dirty="0" smtClean="0"/>
              <a:t>https://</a:t>
            </a:r>
            <a:r>
              <a:rPr lang="en-US" baseline="0" dirty="0" err="1" smtClean="0"/>
              <a:t>www.youtube.com</a:t>
            </a:r>
            <a:r>
              <a:rPr lang="en-US" baseline="0" dirty="0" smtClean="0"/>
              <a:t>/</a:t>
            </a:r>
            <a:r>
              <a:rPr lang="en-US" baseline="0" dirty="0" err="1" smtClean="0"/>
              <a:t>watch?v</a:t>
            </a:r>
            <a:r>
              <a:rPr lang="en-US" baseline="0" dirty="0" smtClean="0"/>
              <a:t>=DleXA5ADG78&amp;app=desktop</a:t>
            </a:r>
          </a:p>
          <a:p>
            <a:endParaRPr lang="en-US" baseline="0" dirty="0" smtClean="0"/>
          </a:p>
          <a:p>
            <a:r>
              <a:rPr lang="en-US" baseline="0" dirty="0" smtClean="0"/>
              <a:t>Gaussian noise to input is like l2 penalty – why?</a:t>
            </a:r>
            <a:endParaRPr lang="en-US" dirty="0"/>
          </a:p>
        </p:txBody>
      </p:sp>
      <p:sp>
        <p:nvSpPr>
          <p:cNvPr id="4" name="Slide Number Placeholder 3"/>
          <p:cNvSpPr>
            <a:spLocks noGrp="1"/>
          </p:cNvSpPr>
          <p:nvPr>
            <p:ph type="sldNum" sz="quarter" idx="10"/>
          </p:nvPr>
        </p:nvSpPr>
        <p:spPr/>
        <p:txBody>
          <a:bodyPr/>
          <a:lstStyle/>
          <a:p>
            <a:fld id="{8BDED9C9-035A-2A46-819B-B417594DC072}" type="slidenum">
              <a:rPr lang="en-US" smtClean="0"/>
              <a:t>1</a:t>
            </a:fld>
            <a:endParaRPr lang="en-US"/>
          </a:p>
        </p:txBody>
      </p:sp>
    </p:spTree>
    <p:extLst>
      <p:ext uri="{BB962C8B-B14F-4D97-AF65-F5344CB8AC3E}">
        <p14:creationId xmlns:p14="http://schemas.microsoft.com/office/powerpoint/2010/main" val="2252096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Apparently also equivalent to L2 regularization because stopped when weights do no get very specific yet</a:t>
            </a:r>
          </a:p>
          <a:p>
            <a:r>
              <a:rPr lang="en-US" dirty="0" smtClean="0"/>
              <a:t>- You set up the learning mechanism</a:t>
            </a:r>
            <a:r>
              <a:rPr lang="en-US" baseline="0" dirty="0" smtClean="0"/>
              <a:t> such that you store validation (generalization errors) and stop if you reach area where there is little change from on iteration to the next</a:t>
            </a:r>
            <a:endParaRPr lang="en-US" dirty="0"/>
          </a:p>
        </p:txBody>
      </p:sp>
      <p:sp>
        <p:nvSpPr>
          <p:cNvPr id="4" name="Slide Number Placeholder 3"/>
          <p:cNvSpPr>
            <a:spLocks noGrp="1"/>
          </p:cNvSpPr>
          <p:nvPr>
            <p:ph type="sldNum" sz="quarter" idx="10"/>
          </p:nvPr>
        </p:nvSpPr>
        <p:spPr/>
        <p:txBody>
          <a:bodyPr/>
          <a:lstStyle/>
          <a:p>
            <a:fld id="{8BDED9C9-035A-2A46-819B-B417594DC072}" type="slidenum">
              <a:rPr lang="en-US" smtClean="0"/>
              <a:t>11</a:t>
            </a:fld>
            <a:endParaRPr lang="en-US"/>
          </a:p>
        </p:txBody>
      </p:sp>
    </p:spTree>
    <p:extLst>
      <p:ext uri="{BB962C8B-B14F-4D97-AF65-F5344CB8AC3E}">
        <p14:creationId xmlns:p14="http://schemas.microsoft.com/office/powerpoint/2010/main" val="3189035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same type of input and </a:t>
            </a:r>
            <a:r>
              <a:rPr lang="en-US" dirty="0" err="1" smtClean="0"/>
              <a:t>ouput</a:t>
            </a:r>
            <a:r>
              <a:rPr lang="en-US" baseline="0" dirty="0" smtClean="0"/>
              <a:t> (in terms of </a:t>
            </a:r>
            <a:endParaRPr lang="en-US" dirty="0" smtClean="0"/>
          </a:p>
          <a:p>
            <a:r>
              <a:rPr lang="en-US" dirty="0" err="1" smtClean="0"/>
              <a:t>Hm</a:t>
            </a:r>
            <a:r>
              <a:rPr lang="en-US" dirty="0" smtClean="0"/>
              <a:t>, which</a:t>
            </a:r>
            <a:r>
              <a:rPr lang="en-US" baseline="0" dirty="0" smtClean="0"/>
              <a:t> </a:t>
            </a:r>
            <a:r>
              <a:rPr lang="en-US" baseline="0" dirty="0" err="1" smtClean="0"/>
              <a:t>aprameters</a:t>
            </a:r>
            <a:r>
              <a:rPr lang="en-US" baseline="0" dirty="0" smtClean="0"/>
              <a:t> are shared? I think the weights connecting </a:t>
            </a:r>
          </a:p>
          <a:p>
            <a:r>
              <a:rPr lang="en-US" baseline="0" dirty="0" smtClean="0"/>
              <a:t>Weights of inputs are e.g. from input layer to hidden layer are constrained to be shared locally, this way spatially </a:t>
            </a:r>
            <a:r>
              <a:rPr lang="en-US" baseline="0" dirty="0" err="1" smtClean="0"/>
              <a:t>reoccuring</a:t>
            </a:r>
            <a:r>
              <a:rPr lang="en-US" baseline="0" dirty="0" smtClean="0"/>
              <a:t> features can be detected</a:t>
            </a:r>
            <a:endParaRPr lang="en-US" dirty="0"/>
          </a:p>
        </p:txBody>
      </p:sp>
      <p:sp>
        <p:nvSpPr>
          <p:cNvPr id="4" name="Slide Number Placeholder 3"/>
          <p:cNvSpPr>
            <a:spLocks noGrp="1"/>
          </p:cNvSpPr>
          <p:nvPr>
            <p:ph type="sldNum" sz="quarter" idx="10"/>
          </p:nvPr>
        </p:nvSpPr>
        <p:spPr/>
        <p:txBody>
          <a:bodyPr/>
          <a:lstStyle/>
          <a:p>
            <a:fld id="{8BDED9C9-035A-2A46-819B-B417594DC072}" type="slidenum">
              <a:rPr lang="en-US" smtClean="0"/>
              <a:t>12</a:t>
            </a:fld>
            <a:endParaRPr lang="en-US"/>
          </a:p>
        </p:txBody>
      </p:sp>
    </p:spTree>
    <p:extLst>
      <p:ext uri="{BB962C8B-B14F-4D97-AF65-F5344CB8AC3E}">
        <p14:creationId xmlns:p14="http://schemas.microsoft.com/office/powerpoint/2010/main" val="2324745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estimation: estimate parameters that gave rise to data in training set</a:t>
            </a:r>
          </a:p>
          <a:p>
            <a:r>
              <a:rPr lang="en-US" dirty="0" smtClean="0"/>
              <a:t>Function estimation: estimate relationship between input and target variables</a:t>
            </a:r>
          </a:p>
          <a:p>
            <a:r>
              <a:rPr lang="en-US" dirty="0" smtClean="0"/>
              <a:t>Example estimating mean or variance of training samples</a:t>
            </a:r>
          </a:p>
          <a:p>
            <a:r>
              <a:rPr lang="en-US" dirty="0" smtClean="0"/>
              <a:t>So for example</a:t>
            </a:r>
            <a:r>
              <a:rPr lang="en-US" baseline="0" dirty="0" smtClean="0"/>
              <a:t> if the estimate is the mean of the distribution, averaging across inputs is an unbiased estimator (not always right, but has the ability to capture the mean unbiased if repeated lots of times). In variance not the case, because squared measure where deviations don’t average out</a:t>
            </a:r>
            <a:endParaRPr lang="en-US" dirty="0" smtClean="0"/>
          </a:p>
          <a:p>
            <a:r>
              <a:rPr lang="en-US" dirty="0" smtClean="0"/>
              <a:t>Bias</a:t>
            </a:r>
            <a:r>
              <a:rPr lang="en-US" baseline="0" dirty="0" smtClean="0"/>
              <a:t> of an estimator: deviation of true underlying parameter theta from estimator of this parameter (e.g. mean) (e.g. mean of gaussian distribution can be estimated without bias from mean of generated means, variance estimate is biased and has to be corrected)</a:t>
            </a:r>
          </a:p>
          <a:p>
            <a:r>
              <a:rPr lang="en-US" baseline="0" dirty="0" smtClean="0"/>
              <a:t>Variance:  Whenever, we cannot sample </a:t>
            </a:r>
            <a:r>
              <a:rPr lang="en-US" baseline="0" dirty="0" err="1" smtClean="0"/>
              <a:t>indifinetly</a:t>
            </a:r>
            <a:r>
              <a:rPr lang="en-US" baseline="0" dirty="0" smtClean="0"/>
              <a:t>, there will be variance between estimators of repeated sampling, (it decreases as a function of m)</a:t>
            </a:r>
          </a:p>
          <a:p>
            <a:r>
              <a:rPr lang="en-US" baseline="0" dirty="0" smtClean="0"/>
              <a:t>MSE: (mean square error of difference between estimator and true parameter), contains bias as well as variance</a:t>
            </a:r>
          </a:p>
          <a:p>
            <a:r>
              <a:rPr lang="en-US" baseline="0" dirty="0" smtClean="0"/>
              <a:t>If </a:t>
            </a:r>
            <a:r>
              <a:rPr lang="en-US" baseline="0" dirty="0" err="1" smtClean="0"/>
              <a:t>asssumed</a:t>
            </a:r>
            <a:r>
              <a:rPr lang="en-US" baseline="0" dirty="0" smtClean="0"/>
              <a:t> that train set and test set are from same distributions, training and test error should be expected to be the same. However, we can </a:t>
            </a:r>
            <a:r>
              <a:rPr lang="en-US" baseline="0" dirty="0" err="1" smtClean="0"/>
              <a:t>underfit</a:t>
            </a:r>
            <a:r>
              <a:rPr lang="en-US" baseline="0" dirty="0" smtClean="0"/>
              <a:t> (have high test error) or </a:t>
            </a:r>
            <a:r>
              <a:rPr lang="en-US" baseline="0" dirty="0" err="1" smtClean="0"/>
              <a:t>overfit</a:t>
            </a:r>
            <a:r>
              <a:rPr lang="en-US" baseline="0" dirty="0" smtClean="0"/>
              <a:t>(have large difference between test and train error) – I think variance in estimator approximates generalization error because training and test distribution are assumed to have the same properties</a:t>
            </a:r>
          </a:p>
          <a:p>
            <a:r>
              <a:rPr lang="en-US" baseline="0" dirty="0" smtClean="0"/>
              <a:t>Capacity: can be altered to rather fit training set better or rather fit test set better, Simply put, increased capacity might be increased number of parameters In learning algorithm (function translating input to targets?)</a:t>
            </a:r>
          </a:p>
          <a:p>
            <a:r>
              <a:rPr lang="en-US" dirty="0" smtClean="0"/>
              <a:t>Behavior of learning </a:t>
            </a:r>
            <a:r>
              <a:rPr lang="en-US" dirty="0" err="1" smtClean="0"/>
              <a:t>algorith</a:t>
            </a:r>
            <a:r>
              <a:rPr lang="en-US" dirty="0" smtClean="0"/>
              <a:t> is strongly affected by how</a:t>
            </a:r>
            <a:r>
              <a:rPr lang="en-US" baseline="0" dirty="0" smtClean="0"/>
              <a:t> many </a:t>
            </a:r>
            <a:r>
              <a:rPr lang="en-US" baseline="0" dirty="0" err="1" smtClean="0"/>
              <a:t>fucntions</a:t>
            </a:r>
            <a:r>
              <a:rPr lang="en-US" baseline="0" dirty="0" smtClean="0"/>
              <a:t> we allow into the hypothesis space, but also by how complex variations on these </a:t>
            </a:r>
            <a:r>
              <a:rPr lang="en-US" baseline="0" dirty="0" err="1" smtClean="0"/>
              <a:t>fucntions</a:t>
            </a:r>
            <a:r>
              <a:rPr lang="en-US" baseline="0" dirty="0" smtClean="0"/>
              <a:t> can get. To prevent </a:t>
            </a:r>
            <a:r>
              <a:rPr lang="en-US" baseline="0" dirty="0" err="1" smtClean="0"/>
              <a:t>overfitting</a:t>
            </a:r>
            <a:r>
              <a:rPr lang="en-US" baseline="0" dirty="0" smtClean="0"/>
              <a:t>, we can introduce an additional criterion for fitting. </a:t>
            </a:r>
            <a:r>
              <a:rPr lang="en-US" baseline="0" dirty="0" err="1" smtClean="0"/>
              <a:t>Chpter</a:t>
            </a:r>
            <a:r>
              <a:rPr lang="en-US" baseline="0" dirty="0" smtClean="0"/>
              <a:t> 5 page  119f, e.g. </a:t>
            </a:r>
            <a:r>
              <a:rPr lang="en-US" baseline="0" dirty="0" err="1" smtClean="0"/>
              <a:t>fucntions</a:t>
            </a:r>
            <a:r>
              <a:rPr lang="en-US" baseline="0" dirty="0" smtClean="0"/>
              <a:t> with smaller weights, added as additional term in determining (so it is intended to reduce generalization error, not </a:t>
            </a:r>
            <a:r>
              <a:rPr lang="en-US" baseline="0" dirty="0" err="1" smtClean="0"/>
              <a:t>trainign</a:t>
            </a:r>
            <a:r>
              <a:rPr lang="en-US" baseline="0" dirty="0" smtClean="0"/>
              <a:t> error. </a:t>
            </a:r>
          </a:p>
        </p:txBody>
      </p:sp>
      <p:sp>
        <p:nvSpPr>
          <p:cNvPr id="4" name="Slide Number Placeholder 3"/>
          <p:cNvSpPr>
            <a:spLocks noGrp="1"/>
          </p:cNvSpPr>
          <p:nvPr>
            <p:ph type="sldNum" sz="quarter" idx="10"/>
          </p:nvPr>
        </p:nvSpPr>
        <p:spPr/>
        <p:txBody>
          <a:bodyPr/>
          <a:lstStyle/>
          <a:p>
            <a:fld id="{8BDED9C9-035A-2A46-819B-B417594DC072}" type="slidenum">
              <a:rPr lang="en-US" smtClean="0"/>
              <a:t>2</a:t>
            </a:fld>
            <a:endParaRPr lang="en-US"/>
          </a:p>
        </p:txBody>
      </p:sp>
    </p:spTree>
    <p:extLst>
      <p:ext uri="{BB962C8B-B14F-4D97-AF65-F5344CB8AC3E}">
        <p14:creationId xmlns:p14="http://schemas.microsoft.com/office/powerpoint/2010/main" val="36829356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a:t>
            </a:r>
            <a:r>
              <a:rPr lang="en-US" baseline="0" dirty="0" smtClean="0"/>
              <a:t> does this tell us about how much we learn about the brain then?</a:t>
            </a:r>
          </a:p>
          <a:p>
            <a:r>
              <a:rPr lang="en-US" baseline="0" dirty="0" err="1" smtClean="0"/>
              <a:t>Evtl</a:t>
            </a:r>
            <a:r>
              <a:rPr lang="en-US" baseline="0" dirty="0" smtClean="0"/>
              <a:t>. Phrenology</a:t>
            </a:r>
          </a:p>
          <a:p>
            <a:r>
              <a:rPr lang="en-US" baseline="0" dirty="0" smtClean="0"/>
              <a:t>accordingly</a:t>
            </a:r>
            <a:endParaRPr lang="en-US" dirty="0"/>
          </a:p>
        </p:txBody>
      </p:sp>
      <p:sp>
        <p:nvSpPr>
          <p:cNvPr id="4" name="Slide Number Placeholder 3"/>
          <p:cNvSpPr>
            <a:spLocks noGrp="1"/>
          </p:cNvSpPr>
          <p:nvPr>
            <p:ph type="sldNum" sz="quarter" idx="10"/>
          </p:nvPr>
        </p:nvSpPr>
        <p:spPr/>
        <p:txBody>
          <a:bodyPr/>
          <a:lstStyle/>
          <a:p>
            <a:fld id="{8BDED9C9-035A-2A46-819B-B417594DC072}" type="slidenum">
              <a:rPr lang="en-US" smtClean="0"/>
              <a:t>4</a:t>
            </a:fld>
            <a:endParaRPr lang="en-US"/>
          </a:p>
        </p:txBody>
      </p:sp>
    </p:spTree>
    <p:extLst>
      <p:ext uri="{BB962C8B-B14F-4D97-AF65-F5344CB8AC3E}">
        <p14:creationId xmlns:p14="http://schemas.microsoft.com/office/powerpoint/2010/main" val="29382031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Weights are reduced because this means that parameters are kept close to a point in space which</a:t>
            </a:r>
            <a:r>
              <a:rPr lang="en-US" baseline="0" dirty="0" smtClean="0"/>
              <a:t> makes sense if we do not know whether the weights will be negative or positive</a:t>
            </a:r>
          </a:p>
          <a:p>
            <a:r>
              <a:rPr lang="en-US" baseline="0" dirty="0" smtClean="0"/>
              <a:t>How is this done? Well, this complicated thing with the optimal weights w* and hessian matrix of J with respect to w evaluated </a:t>
            </a:r>
            <a:r>
              <a:rPr lang="en-US" baseline="0" dirty="0" err="1" smtClean="0"/>
              <a:t>wrt</a:t>
            </a:r>
            <a:r>
              <a:rPr lang="en-US" baseline="0" dirty="0" smtClean="0"/>
              <a:t> w*. So basically, this sorts out how the weights should be optimally adapted (not all weights adapted to the same extent)</a:t>
            </a:r>
          </a:p>
          <a:p>
            <a:r>
              <a:rPr lang="en-US" baseline="0" dirty="0" smtClean="0"/>
              <a:t>Especially good approximation if quadratic cost function used)</a:t>
            </a:r>
            <a:endParaRPr lang="en-US" dirty="0" smtClean="0"/>
          </a:p>
          <a:p>
            <a:endParaRPr lang="en-US" dirty="0" smtClean="0"/>
          </a:p>
          <a:p>
            <a:r>
              <a:rPr lang="en-US" dirty="0" smtClean="0"/>
              <a:t>Is the green one a good example? So this basically shows that it might be more adaptive to not emphasize one</a:t>
            </a:r>
            <a:r>
              <a:rPr lang="en-US" baseline="0" dirty="0" smtClean="0"/>
              <a:t> weight (one connection between model units too much)</a:t>
            </a:r>
            <a:endParaRPr lang="en-US" dirty="0" smtClean="0"/>
          </a:p>
          <a:p>
            <a:endParaRPr lang="en-US" dirty="0" smtClean="0"/>
          </a:p>
          <a:p>
            <a:r>
              <a:rPr lang="en-US" dirty="0" smtClean="0"/>
              <a:t>J is objective function,</a:t>
            </a:r>
            <a:r>
              <a:rPr lang="en-US" baseline="0" dirty="0" smtClean="0"/>
              <a:t> theta are parameters, x inputs, y targets alpha is weight (how much regularization do I want?) </a:t>
            </a:r>
          </a:p>
          <a:p>
            <a:r>
              <a:rPr lang="en-US" baseline="0" dirty="0" smtClean="0"/>
              <a:t>Usually weights are taken rather than bias (value of individual units). If applied to input data, this works as perceived increased variance of input units. Then shrinks weights on features that have low covariance with output target as compared to this added variance. So only important covariance between </a:t>
            </a:r>
            <a:r>
              <a:rPr lang="en-US" baseline="0" dirty="0" err="1" smtClean="0"/>
              <a:t>feautures</a:t>
            </a:r>
            <a:r>
              <a:rPr lang="en-US" baseline="0" dirty="0" smtClean="0"/>
              <a:t> with </a:t>
            </a:r>
            <a:r>
              <a:rPr lang="en-US" baseline="0" dirty="0" err="1" smtClean="0"/>
              <a:t>ouput</a:t>
            </a:r>
            <a:r>
              <a:rPr lang="en-US" baseline="0" dirty="0" smtClean="0"/>
              <a:t> variance will survive.  </a:t>
            </a:r>
            <a:endParaRPr lang="en-US" dirty="0"/>
          </a:p>
        </p:txBody>
      </p:sp>
      <p:sp>
        <p:nvSpPr>
          <p:cNvPr id="4" name="Slide Number Placeholder 3"/>
          <p:cNvSpPr>
            <a:spLocks noGrp="1"/>
          </p:cNvSpPr>
          <p:nvPr>
            <p:ph type="sldNum" sz="quarter" idx="10"/>
          </p:nvPr>
        </p:nvSpPr>
        <p:spPr/>
        <p:txBody>
          <a:bodyPr/>
          <a:lstStyle/>
          <a:p>
            <a:fld id="{8BDED9C9-035A-2A46-819B-B417594DC072}" type="slidenum">
              <a:rPr lang="en-US" smtClean="0"/>
              <a:t>5</a:t>
            </a:fld>
            <a:endParaRPr lang="en-US"/>
          </a:p>
        </p:txBody>
      </p:sp>
    </p:spTree>
    <p:extLst>
      <p:ext uri="{BB962C8B-B14F-4D97-AF65-F5344CB8AC3E}">
        <p14:creationId xmlns:p14="http://schemas.microsoft.com/office/powerpoint/2010/main" val="652650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L2 cost function more dependent on outliers</a:t>
            </a:r>
          </a:p>
          <a:p>
            <a:r>
              <a:rPr lang="en-US" dirty="0" smtClean="0"/>
              <a:t>Nice explanation why loss of weights in L1: in L2, less gain for </a:t>
            </a:r>
            <a:r>
              <a:rPr lang="en-US" dirty="0" err="1" smtClean="0"/>
              <a:t>squre</a:t>
            </a:r>
            <a:r>
              <a:rPr lang="en-US" dirty="0" smtClean="0"/>
              <a:t> if small change in weights</a:t>
            </a:r>
          </a:p>
          <a:p>
            <a:r>
              <a:rPr lang="en-US" dirty="0" smtClean="0"/>
              <a:t>There</a:t>
            </a:r>
            <a:r>
              <a:rPr lang="en-US" baseline="0" dirty="0" smtClean="0"/>
              <a:t> is an analytical solution to that were there are two cases, one where the optimal weights w* for minimizing cost function are smaller than the suggested amount of shifting them – will be set to 0 and one where they are larger, than they will just be shifted towards zero by suggested amount. </a:t>
            </a:r>
          </a:p>
          <a:p>
            <a:endParaRPr lang="en-US" baseline="0" dirty="0" smtClean="0"/>
          </a:p>
          <a:p>
            <a:r>
              <a:rPr lang="en-US" baseline="0" dirty="0" smtClean="0"/>
              <a:t>Nice comparison: L2 more </a:t>
            </a:r>
            <a:r>
              <a:rPr lang="en-US" baseline="0" dirty="0" err="1" smtClean="0"/>
              <a:t>sesitive</a:t>
            </a:r>
            <a:r>
              <a:rPr lang="en-US" baseline="0" dirty="0" smtClean="0"/>
              <a:t> to </a:t>
            </a:r>
            <a:r>
              <a:rPr lang="en-US" baseline="0" dirty="0" err="1" smtClean="0"/>
              <a:t>outlers</a:t>
            </a:r>
            <a:r>
              <a:rPr lang="en-US" baseline="0" dirty="0" smtClean="0"/>
              <a:t> because squared values of weights, L1 can produce several </a:t>
            </a:r>
            <a:r>
              <a:rPr lang="en-US" baseline="0" dirty="0" err="1" smtClean="0"/>
              <a:t>equivcalent</a:t>
            </a:r>
            <a:r>
              <a:rPr lang="en-US" baseline="0" dirty="0" smtClean="0"/>
              <a:t> solutions (sum less differentiating then </a:t>
            </a:r>
            <a:r>
              <a:rPr lang="en-US" baseline="0" dirty="0" err="1" smtClean="0"/>
              <a:t>euclidian</a:t>
            </a:r>
            <a:r>
              <a:rPr lang="en-US" baseline="0" dirty="0" smtClean="0"/>
              <a:t> distance)</a:t>
            </a:r>
            <a:endParaRPr lang="en-US" dirty="0"/>
          </a:p>
        </p:txBody>
      </p:sp>
      <p:sp>
        <p:nvSpPr>
          <p:cNvPr id="4" name="Slide Number Placeholder 3"/>
          <p:cNvSpPr>
            <a:spLocks noGrp="1"/>
          </p:cNvSpPr>
          <p:nvPr>
            <p:ph type="sldNum" sz="quarter" idx="10"/>
          </p:nvPr>
        </p:nvSpPr>
        <p:spPr/>
        <p:txBody>
          <a:bodyPr/>
          <a:lstStyle/>
          <a:p>
            <a:fld id="{8BDED9C9-035A-2A46-819B-B417594DC072}" type="slidenum">
              <a:rPr lang="en-US" smtClean="0"/>
              <a:t>6</a:t>
            </a:fld>
            <a:endParaRPr lang="en-US"/>
          </a:p>
        </p:txBody>
      </p:sp>
    </p:spTree>
    <p:extLst>
      <p:ext uri="{BB962C8B-B14F-4D97-AF65-F5344CB8AC3E}">
        <p14:creationId xmlns:p14="http://schemas.microsoft.com/office/powerpoint/2010/main" val="6526500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Correct? What the hell is k?</a:t>
            </a:r>
          </a:p>
          <a:p>
            <a:endParaRPr lang="en-US" dirty="0" smtClean="0"/>
          </a:p>
          <a:p>
            <a:r>
              <a:rPr lang="en-US" dirty="0" smtClean="0"/>
              <a:t>When</a:t>
            </a:r>
            <a:r>
              <a:rPr lang="en-US" baseline="0" dirty="0" smtClean="0"/>
              <a:t> to use?</a:t>
            </a:r>
            <a:endParaRPr lang="en-US" dirty="0"/>
          </a:p>
        </p:txBody>
      </p:sp>
      <p:sp>
        <p:nvSpPr>
          <p:cNvPr id="4" name="Slide Number Placeholder 3"/>
          <p:cNvSpPr>
            <a:spLocks noGrp="1"/>
          </p:cNvSpPr>
          <p:nvPr>
            <p:ph type="sldNum" sz="quarter" idx="10"/>
          </p:nvPr>
        </p:nvSpPr>
        <p:spPr/>
        <p:txBody>
          <a:bodyPr/>
          <a:lstStyle/>
          <a:p>
            <a:fld id="{8BDED9C9-035A-2A46-819B-B417594DC072}" type="slidenum">
              <a:rPr lang="en-US" smtClean="0"/>
              <a:t>7</a:t>
            </a:fld>
            <a:endParaRPr lang="en-US"/>
          </a:p>
        </p:txBody>
      </p:sp>
    </p:spTree>
    <p:extLst>
      <p:ext uri="{BB962C8B-B14F-4D97-AF65-F5344CB8AC3E}">
        <p14:creationId xmlns:p14="http://schemas.microsoft.com/office/powerpoint/2010/main" val="23247459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Noise to weights is a practical</a:t>
            </a:r>
            <a:r>
              <a:rPr lang="en-US" baseline="0" dirty="0" smtClean="0"/>
              <a:t> way of reflecting uncertainty (bayesian inference) over weights</a:t>
            </a:r>
          </a:p>
          <a:p>
            <a:r>
              <a:rPr lang="en-US" baseline="0" dirty="0" smtClean="0"/>
              <a:t>For k = 6 and eta = .1 1 is .9167 and 0 is .1</a:t>
            </a:r>
          </a:p>
          <a:p>
            <a:endParaRPr lang="en-US" baseline="0" dirty="0" smtClean="0"/>
          </a:p>
          <a:p>
            <a:r>
              <a:rPr lang="en-US" baseline="0" dirty="0" smtClean="0"/>
              <a:t>And if we want: </a:t>
            </a:r>
            <a:r>
              <a:rPr lang="en-US" baseline="0" dirty="0" err="1" smtClean="0"/>
              <a:t>semisupervised</a:t>
            </a:r>
            <a:r>
              <a:rPr lang="en-US" baseline="0" dirty="0" smtClean="0"/>
              <a:t> (mixture of supervised and unsupervised (e.g. PCA before classification) – learn so that </a:t>
            </a:r>
            <a:r>
              <a:rPr lang="en-US" baseline="0" dirty="0" err="1" smtClean="0"/>
              <a:t>exaples</a:t>
            </a:r>
            <a:r>
              <a:rPr lang="en-US" baseline="0" dirty="0" smtClean="0"/>
              <a:t> from same class have similar representations. Unsupervised bit gives cues how to group examples in representation space</a:t>
            </a:r>
          </a:p>
          <a:p>
            <a:endParaRPr lang="en-US" dirty="0" smtClean="0"/>
          </a:p>
          <a:p>
            <a:r>
              <a:rPr lang="en-US" dirty="0" smtClean="0"/>
              <a:t>Label smoothing</a:t>
            </a:r>
            <a:r>
              <a:rPr lang="en-US" baseline="0" dirty="0" smtClean="0"/>
              <a:t> is necessary because </a:t>
            </a:r>
            <a:r>
              <a:rPr lang="en-US" baseline="0" dirty="0" err="1" smtClean="0"/>
              <a:t>softmax</a:t>
            </a:r>
            <a:r>
              <a:rPr lang="en-US" baseline="0" dirty="0" smtClean="0"/>
              <a:t> classifier and ML cost function on hard classifications might never converge, as 0 or 1 never reached. This continued learning will result in larger and larger weights, resulting in less generalizable predictions. . </a:t>
            </a:r>
            <a:endParaRPr lang="en-US" dirty="0"/>
          </a:p>
        </p:txBody>
      </p:sp>
      <p:sp>
        <p:nvSpPr>
          <p:cNvPr id="4" name="Slide Number Placeholder 3"/>
          <p:cNvSpPr>
            <a:spLocks noGrp="1"/>
          </p:cNvSpPr>
          <p:nvPr>
            <p:ph type="sldNum" sz="quarter" idx="10"/>
          </p:nvPr>
        </p:nvSpPr>
        <p:spPr/>
        <p:txBody>
          <a:bodyPr/>
          <a:lstStyle/>
          <a:p>
            <a:fld id="{8BDED9C9-035A-2A46-819B-B417594DC072}" type="slidenum">
              <a:rPr lang="en-US" smtClean="0"/>
              <a:t>8</a:t>
            </a:fld>
            <a:endParaRPr lang="en-US"/>
          </a:p>
        </p:txBody>
      </p:sp>
    </p:spTree>
    <p:extLst>
      <p:ext uri="{BB962C8B-B14F-4D97-AF65-F5344CB8AC3E}">
        <p14:creationId xmlns:p14="http://schemas.microsoft.com/office/powerpoint/2010/main" val="15763972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Simply: having</a:t>
            </a:r>
            <a:r>
              <a:rPr lang="en-US" baseline="0" dirty="0" smtClean="0"/>
              <a:t> more training examples help generalization, </a:t>
            </a:r>
            <a:endParaRPr lang="en-US" dirty="0" smtClean="0"/>
          </a:p>
          <a:p>
            <a:r>
              <a:rPr lang="en-US" dirty="0" smtClean="0"/>
              <a:t>Assumption that variance in x can be </a:t>
            </a:r>
            <a:r>
              <a:rPr lang="en-US" dirty="0" err="1" smtClean="0"/>
              <a:t>expained</a:t>
            </a:r>
            <a:r>
              <a:rPr lang="en-US" dirty="0" smtClean="0"/>
              <a:t> by common pool of factors</a:t>
            </a:r>
            <a:r>
              <a:rPr lang="en-US" baseline="0" dirty="0" smtClean="0"/>
              <a:t> (separately identified by different classification tasks)</a:t>
            </a:r>
            <a:endParaRPr lang="en-US" dirty="0" smtClean="0"/>
          </a:p>
          <a:p>
            <a:r>
              <a:rPr lang="en-US" dirty="0" smtClean="0"/>
              <a:t>Spam example: </a:t>
            </a:r>
            <a:r>
              <a:rPr lang="en-US" dirty="0" err="1" smtClean="0"/>
              <a:t>russian</a:t>
            </a:r>
            <a:r>
              <a:rPr lang="en-US" dirty="0" smtClean="0"/>
              <a:t> </a:t>
            </a:r>
            <a:r>
              <a:rPr lang="en-US" dirty="0" err="1" smtClean="0"/>
              <a:t>langauage</a:t>
            </a:r>
            <a:r>
              <a:rPr lang="en-US" dirty="0" smtClean="0"/>
              <a:t> and lots</a:t>
            </a:r>
            <a:r>
              <a:rPr lang="en-US" baseline="0" dirty="0" smtClean="0"/>
              <a:t> of different font sizes to detect spam. </a:t>
            </a:r>
            <a:endParaRPr lang="en-US" dirty="0" smtClean="0"/>
          </a:p>
          <a:p>
            <a:r>
              <a:rPr lang="en-US" dirty="0" smtClean="0"/>
              <a:t>Different</a:t>
            </a:r>
            <a:r>
              <a:rPr lang="en-US" baseline="0" dirty="0" smtClean="0"/>
              <a:t> people have different features of emails that indicate spam, however, if trained for different people the ultimate classification will be more robust (better than just dampening features as in weight decay)</a:t>
            </a:r>
          </a:p>
          <a:p>
            <a:endParaRPr lang="en-US" baseline="0" dirty="0" smtClean="0"/>
          </a:p>
          <a:p>
            <a:r>
              <a:rPr lang="en-US" baseline="0" dirty="0" smtClean="0"/>
              <a:t>e. Russian language not spam for </a:t>
            </a:r>
            <a:r>
              <a:rPr lang="en-US" baseline="0" dirty="0" err="1" smtClean="0"/>
              <a:t>russians</a:t>
            </a:r>
            <a:r>
              <a:rPr lang="en-US" baseline="0" dirty="0" smtClean="0"/>
              <a:t>, but maybe </a:t>
            </a:r>
            <a:r>
              <a:rPr lang="en-US" baseline="0" dirty="0" err="1" smtClean="0"/>
              <a:t>english</a:t>
            </a:r>
            <a:r>
              <a:rPr lang="en-US" baseline="0" dirty="0" smtClean="0"/>
              <a:t>, sex probably for all</a:t>
            </a:r>
            <a:endParaRPr lang="en-US" dirty="0"/>
          </a:p>
        </p:txBody>
      </p:sp>
      <p:sp>
        <p:nvSpPr>
          <p:cNvPr id="4" name="Slide Number Placeholder 3"/>
          <p:cNvSpPr>
            <a:spLocks noGrp="1"/>
          </p:cNvSpPr>
          <p:nvPr>
            <p:ph type="sldNum" sz="quarter" idx="10"/>
          </p:nvPr>
        </p:nvSpPr>
        <p:spPr/>
        <p:txBody>
          <a:bodyPr/>
          <a:lstStyle/>
          <a:p>
            <a:fld id="{8BDED9C9-035A-2A46-819B-B417594DC072}" type="slidenum">
              <a:rPr lang="en-US" smtClean="0"/>
              <a:t>9</a:t>
            </a:fld>
            <a:endParaRPr lang="en-US"/>
          </a:p>
        </p:txBody>
      </p:sp>
    </p:spTree>
    <p:extLst>
      <p:ext uri="{BB962C8B-B14F-4D97-AF65-F5344CB8AC3E}">
        <p14:creationId xmlns:p14="http://schemas.microsoft.com/office/powerpoint/2010/main" val="14006884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Simply: having</a:t>
            </a:r>
            <a:r>
              <a:rPr lang="en-US" baseline="0" dirty="0" smtClean="0"/>
              <a:t> more training examples help generalization, </a:t>
            </a:r>
            <a:endParaRPr lang="en-US" dirty="0" smtClean="0"/>
          </a:p>
          <a:p>
            <a:r>
              <a:rPr lang="en-US" dirty="0" smtClean="0"/>
              <a:t>Assumption that variance in x can be </a:t>
            </a:r>
            <a:r>
              <a:rPr lang="en-US" dirty="0" err="1" smtClean="0"/>
              <a:t>expained</a:t>
            </a:r>
            <a:r>
              <a:rPr lang="en-US" dirty="0" smtClean="0"/>
              <a:t> by common pool of factors</a:t>
            </a:r>
            <a:r>
              <a:rPr lang="en-US" baseline="0" dirty="0" smtClean="0"/>
              <a:t> (separately identified by different classification tasks)</a:t>
            </a:r>
            <a:endParaRPr lang="en-US" dirty="0" smtClean="0"/>
          </a:p>
          <a:p>
            <a:r>
              <a:rPr lang="en-US" dirty="0" smtClean="0"/>
              <a:t>Spam example: </a:t>
            </a:r>
            <a:r>
              <a:rPr lang="en-US" dirty="0" err="1" smtClean="0"/>
              <a:t>russian</a:t>
            </a:r>
            <a:r>
              <a:rPr lang="en-US" dirty="0" smtClean="0"/>
              <a:t> </a:t>
            </a:r>
            <a:r>
              <a:rPr lang="en-US" dirty="0" err="1" smtClean="0"/>
              <a:t>langauage</a:t>
            </a:r>
            <a:r>
              <a:rPr lang="en-US" dirty="0" smtClean="0"/>
              <a:t> and lots</a:t>
            </a:r>
            <a:r>
              <a:rPr lang="en-US" baseline="0" dirty="0" smtClean="0"/>
              <a:t> of different font sizes to detect spam. </a:t>
            </a:r>
            <a:endParaRPr lang="en-US" dirty="0" smtClean="0"/>
          </a:p>
          <a:p>
            <a:r>
              <a:rPr lang="en-US" dirty="0" smtClean="0"/>
              <a:t>Different</a:t>
            </a:r>
            <a:r>
              <a:rPr lang="en-US" baseline="0" dirty="0" smtClean="0"/>
              <a:t> people have different features of emails that indicate spam, however, if trained for different people the ultimate classification will be more robust (better than just dampening features as in weight decay)</a:t>
            </a:r>
          </a:p>
          <a:p>
            <a:endParaRPr lang="en-US" baseline="0" dirty="0" smtClean="0"/>
          </a:p>
          <a:p>
            <a:r>
              <a:rPr lang="en-US" baseline="0" dirty="0" smtClean="0"/>
              <a:t>e. Russian language not spam for </a:t>
            </a:r>
            <a:r>
              <a:rPr lang="en-US" baseline="0" dirty="0" err="1" smtClean="0"/>
              <a:t>russians</a:t>
            </a:r>
            <a:r>
              <a:rPr lang="en-US" baseline="0" dirty="0" smtClean="0"/>
              <a:t>, but maybe </a:t>
            </a:r>
            <a:r>
              <a:rPr lang="en-US" baseline="0" dirty="0" err="1" smtClean="0"/>
              <a:t>english</a:t>
            </a:r>
            <a:r>
              <a:rPr lang="en-US" baseline="0" dirty="0" smtClean="0"/>
              <a:t>, sex probably for all</a:t>
            </a:r>
            <a:endParaRPr lang="en-US" dirty="0"/>
          </a:p>
        </p:txBody>
      </p:sp>
      <p:sp>
        <p:nvSpPr>
          <p:cNvPr id="4" name="Slide Number Placeholder 3"/>
          <p:cNvSpPr>
            <a:spLocks noGrp="1"/>
          </p:cNvSpPr>
          <p:nvPr>
            <p:ph type="sldNum" sz="quarter" idx="10"/>
          </p:nvPr>
        </p:nvSpPr>
        <p:spPr/>
        <p:txBody>
          <a:bodyPr/>
          <a:lstStyle/>
          <a:p>
            <a:fld id="{8BDED9C9-035A-2A46-819B-B417594DC072}" type="slidenum">
              <a:rPr lang="en-US" smtClean="0"/>
              <a:t>10</a:t>
            </a:fld>
            <a:endParaRPr lang="en-US"/>
          </a:p>
        </p:txBody>
      </p:sp>
    </p:spTree>
    <p:extLst>
      <p:ext uri="{BB962C8B-B14F-4D97-AF65-F5344CB8AC3E}">
        <p14:creationId xmlns:p14="http://schemas.microsoft.com/office/powerpoint/2010/main" val="1400688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de-DE"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Click to edit Master subtitle style</a:t>
            </a:r>
            <a:endParaRPr lang="en-US"/>
          </a:p>
        </p:txBody>
      </p:sp>
      <p:sp>
        <p:nvSpPr>
          <p:cNvPr id="4" name="Date Placeholder 3"/>
          <p:cNvSpPr>
            <a:spLocks noGrp="1"/>
          </p:cNvSpPr>
          <p:nvPr>
            <p:ph type="dt" sz="half" idx="10"/>
          </p:nvPr>
        </p:nvSpPr>
        <p:spPr/>
        <p:txBody>
          <a:bodyPr/>
          <a:lstStyle/>
          <a:p>
            <a:fld id="{893F70F1-6BFE-8E4A-BA97-B679EF3C330B}" type="datetimeFigureOut">
              <a:rPr lang="en-US" smtClean="0"/>
              <a:t>14.07.16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AD459E-2623-6B49-B3F2-857016067B3F}" type="slidenum">
              <a:rPr lang="en-US" smtClean="0"/>
              <a:t>‹#›</a:t>
            </a:fld>
            <a:endParaRPr lang="en-US"/>
          </a:p>
        </p:txBody>
      </p:sp>
    </p:spTree>
    <p:extLst>
      <p:ext uri="{BB962C8B-B14F-4D97-AF65-F5344CB8AC3E}">
        <p14:creationId xmlns:p14="http://schemas.microsoft.com/office/powerpoint/2010/main" val="246233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en-US"/>
          </a:p>
        </p:txBody>
      </p:sp>
      <p:sp>
        <p:nvSpPr>
          <p:cNvPr id="4" name="Date Placeholder 3"/>
          <p:cNvSpPr>
            <a:spLocks noGrp="1"/>
          </p:cNvSpPr>
          <p:nvPr>
            <p:ph type="dt" sz="half" idx="10"/>
          </p:nvPr>
        </p:nvSpPr>
        <p:spPr/>
        <p:txBody>
          <a:bodyPr/>
          <a:lstStyle/>
          <a:p>
            <a:fld id="{893F70F1-6BFE-8E4A-BA97-B679EF3C330B}" type="datetimeFigureOut">
              <a:rPr lang="en-US" smtClean="0"/>
              <a:t>14.07.16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AD459E-2623-6B49-B3F2-857016067B3F}" type="slidenum">
              <a:rPr lang="en-US" smtClean="0"/>
              <a:t>‹#›</a:t>
            </a:fld>
            <a:endParaRPr lang="en-US"/>
          </a:p>
        </p:txBody>
      </p:sp>
    </p:spTree>
    <p:extLst>
      <p:ext uri="{BB962C8B-B14F-4D97-AF65-F5344CB8AC3E}">
        <p14:creationId xmlns:p14="http://schemas.microsoft.com/office/powerpoint/2010/main" val="30283587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de-DE"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en-US"/>
          </a:p>
        </p:txBody>
      </p:sp>
      <p:sp>
        <p:nvSpPr>
          <p:cNvPr id="4" name="Date Placeholder 3"/>
          <p:cNvSpPr>
            <a:spLocks noGrp="1"/>
          </p:cNvSpPr>
          <p:nvPr>
            <p:ph type="dt" sz="half" idx="10"/>
          </p:nvPr>
        </p:nvSpPr>
        <p:spPr/>
        <p:txBody>
          <a:bodyPr/>
          <a:lstStyle/>
          <a:p>
            <a:fld id="{893F70F1-6BFE-8E4A-BA97-B679EF3C330B}" type="datetimeFigureOut">
              <a:rPr lang="en-US" smtClean="0"/>
              <a:t>14.07.16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AD459E-2623-6B49-B3F2-857016067B3F}" type="slidenum">
              <a:rPr lang="en-US" smtClean="0"/>
              <a:t>‹#›</a:t>
            </a:fld>
            <a:endParaRPr lang="en-US"/>
          </a:p>
        </p:txBody>
      </p:sp>
    </p:spTree>
    <p:extLst>
      <p:ext uri="{BB962C8B-B14F-4D97-AF65-F5344CB8AC3E}">
        <p14:creationId xmlns:p14="http://schemas.microsoft.com/office/powerpoint/2010/main" val="34037243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Click to edit Master title style</a:t>
            </a:r>
            <a:endParaRPr lang="en-US"/>
          </a:p>
        </p:txBody>
      </p:sp>
      <p:sp>
        <p:nvSpPr>
          <p:cNvPr id="3" name="Content Placeholder 2"/>
          <p:cNvSpPr>
            <a:spLocks noGrp="1"/>
          </p:cNvSpPr>
          <p:nvPr>
            <p:ph idx="1"/>
          </p:nvPr>
        </p:nvSpPr>
        <p:spPr/>
        <p:txBody>
          <a:body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en-US"/>
          </a:p>
        </p:txBody>
      </p:sp>
      <p:sp>
        <p:nvSpPr>
          <p:cNvPr id="4" name="Date Placeholder 3"/>
          <p:cNvSpPr>
            <a:spLocks noGrp="1"/>
          </p:cNvSpPr>
          <p:nvPr>
            <p:ph type="dt" sz="half" idx="10"/>
          </p:nvPr>
        </p:nvSpPr>
        <p:spPr/>
        <p:txBody>
          <a:bodyPr/>
          <a:lstStyle/>
          <a:p>
            <a:fld id="{893F70F1-6BFE-8E4A-BA97-B679EF3C330B}" type="datetimeFigureOut">
              <a:rPr lang="en-US" smtClean="0"/>
              <a:t>14.07.16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AD459E-2623-6B49-B3F2-857016067B3F}" type="slidenum">
              <a:rPr lang="en-US" smtClean="0"/>
              <a:t>‹#›</a:t>
            </a:fld>
            <a:endParaRPr lang="en-US"/>
          </a:p>
        </p:txBody>
      </p:sp>
    </p:spTree>
    <p:extLst>
      <p:ext uri="{BB962C8B-B14F-4D97-AF65-F5344CB8AC3E}">
        <p14:creationId xmlns:p14="http://schemas.microsoft.com/office/powerpoint/2010/main" val="1275457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de-DE"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Click to edit Master text styles</a:t>
            </a:r>
          </a:p>
        </p:txBody>
      </p:sp>
      <p:sp>
        <p:nvSpPr>
          <p:cNvPr id="4" name="Date Placeholder 3"/>
          <p:cNvSpPr>
            <a:spLocks noGrp="1"/>
          </p:cNvSpPr>
          <p:nvPr>
            <p:ph type="dt" sz="half" idx="10"/>
          </p:nvPr>
        </p:nvSpPr>
        <p:spPr/>
        <p:txBody>
          <a:bodyPr/>
          <a:lstStyle/>
          <a:p>
            <a:fld id="{893F70F1-6BFE-8E4A-BA97-B679EF3C330B}" type="datetimeFigureOut">
              <a:rPr lang="en-US" smtClean="0"/>
              <a:t>14.07.16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AD459E-2623-6B49-B3F2-857016067B3F}" type="slidenum">
              <a:rPr lang="en-US" smtClean="0"/>
              <a:t>‹#›</a:t>
            </a:fld>
            <a:endParaRPr lang="en-US"/>
          </a:p>
        </p:txBody>
      </p:sp>
    </p:spTree>
    <p:extLst>
      <p:ext uri="{BB962C8B-B14F-4D97-AF65-F5344CB8AC3E}">
        <p14:creationId xmlns:p14="http://schemas.microsoft.com/office/powerpoint/2010/main" val="31684812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en-US"/>
          </a:p>
        </p:txBody>
      </p:sp>
      <p:sp>
        <p:nvSpPr>
          <p:cNvPr id="5" name="Date Placeholder 4"/>
          <p:cNvSpPr>
            <a:spLocks noGrp="1"/>
          </p:cNvSpPr>
          <p:nvPr>
            <p:ph type="dt" sz="half" idx="10"/>
          </p:nvPr>
        </p:nvSpPr>
        <p:spPr/>
        <p:txBody>
          <a:bodyPr/>
          <a:lstStyle/>
          <a:p>
            <a:fld id="{893F70F1-6BFE-8E4A-BA97-B679EF3C330B}" type="datetimeFigureOut">
              <a:rPr lang="en-US" smtClean="0"/>
              <a:t>14.07.16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AD459E-2623-6B49-B3F2-857016067B3F}" type="slidenum">
              <a:rPr lang="en-US" smtClean="0"/>
              <a:t>‹#›</a:t>
            </a:fld>
            <a:endParaRPr lang="en-US"/>
          </a:p>
        </p:txBody>
      </p:sp>
    </p:spTree>
    <p:extLst>
      <p:ext uri="{BB962C8B-B14F-4D97-AF65-F5344CB8AC3E}">
        <p14:creationId xmlns:p14="http://schemas.microsoft.com/office/powerpoint/2010/main" val="3927492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de-DE"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en-US"/>
          </a:p>
        </p:txBody>
      </p:sp>
      <p:sp>
        <p:nvSpPr>
          <p:cNvPr id="7" name="Date Placeholder 6"/>
          <p:cNvSpPr>
            <a:spLocks noGrp="1"/>
          </p:cNvSpPr>
          <p:nvPr>
            <p:ph type="dt" sz="half" idx="10"/>
          </p:nvPr>
        </p:nvSpPr>
        <p:spPr/>
        <p:txBody>
          <a:bodyPr/>
          <a:lstStyle/>
          <a:p>
            <a:fld id="{893F70F1-6BFE-8E4A-BA97-B679EF3C330B}" type="datetimeFigureOut">
              <a:rPr lang="en-US" smtClean="0"/>
              <a:t>14.07.16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DAD459E-2623-6B49-B3F2-857016067B3F}" type="slidenum">
              <a:rPr lang="en-US" smtClean="0"/>
              <a:t>‹#›</a:t>
            </a:fld>
            <a:endParaRPr lang="en-US"/>
          </a:p>
        </p:txBody>
      </p:sp>
    </p:spTree>
    <p:extLst>
      <p:ext uri="{BB962C8B-B14F-4D97-AF65-F5344CB8AC3E}">
        <p14:creationId xmlns:p14="http://schemas.microsoft.com/office/powerpoint/2010/main" val="9825922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Click to edit Master title style</a:t>
            </a:r>
            <a:endParaRPr lang="en-US"/>
          </a:p>
        </p:txBody>
      </p:sp>
      <p:sp>
        <p:nvSpPr>
          <p:cNvPr id="3" name="Date Placeholder 2"/>
          <p:cNvSpPr>
            <a:spLocks noGrp="1"/>
          </p:cNvSpPr>
          <p:nvPr>
            <p:ph type="dt" sz="half" idx="10"/>
          </p:nvPr>
        </p:nvSpPr>
        <p:spPr/>
        <p:txBody>
          <a:bodyPr/>
          <a:lstStyle/>
          <a:p>
            <a:fld id="{893F70F1-6BFE-8E4A-BA97-B679EF3C330B}" type="datetimeFigureOut">
              <a:rPr lang="en-US" smtClean="0"/>
              <a:t>14.07.16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DAD459E-2623-6B49-B3F2-857016067B3F}" type="slidenum">
              <a:rPr lang="en-US" smtClean="0"/>
              <a:t>‹#›</a:t>
            </a:fld>
            <a:endParaRPr lang="en-US"/>
          </a:p>
        </p:txBody>
      </p:sp>
    </p:spTree>
    <p:extLst>
      <p:ext uri="{BB962C8B-B14F-4D97-AF65-F5344CB8AC3E}">
        <p14:creationId xmlns:p14="http://schemas.microsoft.com/office/powerpoint/2010/main" val="1219900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3F70F1-6BFE-8E4A-BA97-B679EF3C330B}" type="datetimeFigureOut">
              <a:rPr lang="en-US" smtClean="0"/>
              <a:t>14.07.16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DAD459E-2623-6B49-B3F2-857016067B3F}" type="slidenum">
              <a:rPr lang="en-US" smtClean="0"/>
              <a:t>‹#›</a:t>
            </a:fld>
            <a:endParaRPr lang="en-US"/>
          </a:p>
        </p:txBody>
      </p:sp>
    </p:spTree>
    <p:extLst>
      <p:ext uri="{BB962C8B-B14F-4D97-AF65-F5344CB8AC3E}">
        <p14:creationId xmlns:p14="http://schemas.microsoft.com/office/powerpoint/2010/main" val="1974155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de-DE"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Click to edit Master text styles</a:t>
            </a:r>
          </a:p>
        </p:txBody>
      </p:sp>
      <p:sp>
        <p:nvSpPr>
          <p:cNvPr id="5" name="Date Placeholder 4"/>
          <p:cNvSpPr>
            <a:spLocks noGrp="1"/>
          </p:cNvSpPr>
          <p:nvPr>
            <p:ph type="dt" sz="half" idx="10"/>
          </p:nvPr>
        </p:nvSpPr>
        <p:spPr/>
        <p:txBody>
          <a:bodyPr/>
          <a:lstStyle/>
          <a:p>
            <a:fld id="{893F70F1-6BFE-8E4A-BA97-B679EF3C330B}" type="datetimeFigureOut">
              <a:rPr lang="en-US" smtClean="0"/>
              <a:t>14.07.16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AD459E-2623-6B49-B3F2-857016067B3F}" type="slidenum">
              <a:rPr lang="en-US" smtClean="0"/>
              <a:t>‹#›</a:t>
            </a:fld>
            <a:endParaRPr lang="en-US"/>
          </a:p>
        </p:txBody>
      </p:sp>
    </p:spTree>
    <p:extLst>
      <p:ext uri="{BB962C8B-B14F-4D97-AF65-F5344CB8AC3E}">
        <p14:creationId xmlns:p14="http://schemas.microsoft.com/office/powerpoint/2010/main" val="282877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de-DE"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Click to edit Master text styles</a:t>
            </a:r>
          </a:p>
        </p:txBody>
      </p:sp>
      <p:sp>
        <p:nvSpPr>
          <p:cNvPr id="5" name="Date Placeholder 4"/>
          <p:cNvSpPr>
            <a:spLocks noGrp="1"/>
          </p:cNvSpPr>
          <p:nvPr>
            <p:ph type="dt" sz="half" idx="10"/>
          </p:nvPr>
        </p:nvSpPr>
        <p:spPr/>
        <p:txBody>
          <a:bodyPr/>
          <a:lstStyle/>
          <a:p>
            <a:fld id="{893F70F1-6BFE-8E4A-BA97-B679EF3C330B}" type="datetimeFigureOut">
              <a:rPr lang="en-US" smtClean="0"/>
              <a:t>14.07.16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AD459E-2623-6B49-B3F2-857016067B3F}" type="slidenum">
              <a:rPr lang="en-US" smtClean="0"/>
              <a:t>‹#›</a:t>
            </a:fld>
            <a:endParaRPr lang="en-US"/>
          </a:p>
        </p:txBody>
      </p:sp>
    </p:spTree>
    <p:extLst>
      <p:ext uri="{BB962C8B-B14F-4D97-AF65-F5344CB8AC3E}">
        <p14:creationId xmlns:p14="http://schemas.microsoft.com/office/powerpoint/2010/main" val="52174373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de-DE"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de-DE" smtClean="0"/>
              <a:t>Click to edit Master text styles</a:t>
            </a:r>
          </a:p>
          <a:p>
            <a:pPr lvl="1"/>
            <a:r>
              <a:rPr lang="de-DE" smtClean="0"/>
              <a:t>Second level</a:t>
            </a:r>
          </a:p>
          <a:p>
            <a:pPr lvl="2"/>
            <a:r>
              <a:rPr lang="de-DE" smtClean="0"/>
              <a:t>Third level</a:t>
            </a:r>
          </a:p>
          <a:p>
            <a:pPr lvl="3"/>
            <a:r>
              <a:rPr lang="de-DE" smtClean="0"/>
              <a:t>Fourth level</a:t>
            </a:r>
          </a:p>
          <a:p>
            <a:pPr lvl="4"/>
            <a:r>
              <a:rPr lang="de-DE"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3F70F1-6BFE-8E4A-BA97-B679EF3C330B}" type="datetimeFigureOut">
              <a:rPr lang="en-US" smtClean="0"/>
              <a:t>14.07.16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AD459E-2623-6B49-B3F2-857016067B3F}" type="slidenum">
              <a:rPr lang="en-US" smtClean="0"/>
              <a:t>‹#›</a:t>
            </a:fld>
            <a:endParaRPr lang="en-US"/>
          </a:p>
        </p:txBody>
      </p:sp>
    </p:spTree>
    <p:extLst>
      <p:ext uri="{BB962C8B-B14F-4D97-AF65-F5344CB8AC3E}">
        <p14:creationId xmlns:p14="http://schemas.microsoft.com/office/powerpoint/2010/main" val="18752430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em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hyperlink" Target="http://www.chioka.in/differences-between-l1-and-l2-as-loss-function-and-regularization/" TargetMode="External"/><Relationship Id="rId5" Type="http://schemas.openxmlformats.org/officeDocument/2006/relationships/image" Target="../media/image3.emf"/><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Regularization</a:t>
            </a:r>
            <a:endParaRPr lang="en-US" dirty="0"/>
          </a:p>
        </p:txBody>
      </p:sp>
      <p:sp>
        <p:nvSpPr>
          <p:cNvPr id="3" name="Subtitle 2"/>
          <p:cNvSpPr>
            <a:spLocks noGrp="1"/>
          </p:cNvSpPr>
          <p:nvPr>
            <p:ph type="subTitle" idx="1"/>
          </p:nvPr>
        </p:nvSpPr>
        <p:spPr/>
        <p:txBody>
          <a:bodyPr/>
          <a:lstStyle/>
          <a:p>
            <a:r>
              <a:rPr lang="en-US" dirty="0" smtClean="0"/>
              <a:t>Chapter 7</a:t>
            </a:r>
            <a:endParaRPr lang="en-US" dirty="0"/>
          </a:p>
        </p:txBody>
      </p:sp>
    </p:spTree>
    <p:extLst>
      <p:ext uri="{BB962C8B-B14F-4D97-AF65-F5344CB8AC3E}">
        <p14:creationId xmlns:p14="http://schemas.microsoft.com/office/powerpoint/2010/main" val="356916944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t>
            </a:r>
            <a:r>
              <a:rPr lang="en-US" dirty="0" smtClean="0"/>
              <a:t>) configure </a:t>
            </a:r>
            <a:r>
              <a:rPr lang="en-US" dirty="0"/>
              <a:t>learning as an ensemble </a:t>
            </a:r>
            <a:r>
              <a:rPr lang="en-US" dirty="0" smtClean="0"/>
              <a:t>process</a:t>
            </a:r>
            <a:endParaRPr lang="en-US" dirty="0"/>
          </a:p>
        </p:txBody>
      </p:sp>
      <p:sp>
        <p:nvSpPr>
          <p:cNvPr id="3" name="Content Placeholder 2"/>
          <p:cNvSpPr>
            <a:spLocks noGrp="1"/>
          </p:cNvSpPr>
          <p:nvPr>
            <p:ph idx="1"/>
          </p:nvPr>
        </p:nvSpPr>
        <p:spPr>
          <a:xfrm>
            <a:off x="457200" y="1600201"/>
            <a:ext cx="4906448" cy="3759194"/>
          </a:xfrm>
        </p:spPr>
        <p:txBody>
          <a:bodyPr>
            <a:normAutofit lnSpcReduction="10000"/>
          </a:bodyPr>
          <a:lstStyle/>
          <a:p>
            <a:pPr marL="0" indent="0">
              <a:buNone/>
            </a:pPr>
            <a:r>
              <a:rPr lang="en-US" sz="2200" dirty="0" smtClean="0"/>
              <a:t>3. Dropout</a:t>
            </a:r>
          </a:p>
          <a:p>
            <a:r>
              <a:rPr lang="en-US" sz="2200" dirty="0" smtClean="0"/>
              <a:t>Train on subset of multiple models that are pruned differently on each iteration</a:t>
            </a:r>
          </a:p>
          <a:p>
            <a:r>
              <a:rPr lang="en-US" sz="2200" dirty="0" smtClean="0"/>
              <a:t>Parameter sharing transfers knowledge across models. </a:t>
            </a:r>
          </a:p>
          <a:p>
            <a:r>
              <a:rPr lang="en-US" sz="2200" dirty="0" smtClean="0"/>
              <a:t>Very computationally efficient </a:t>
            </a:r>
          </a:p>
          <a:p>
            <a:r>
              <a:rPr lang="en-US" sz="2200" dirty="0" smtClean="0"/>
              <a:t>Because hidden units are shared, they are optimized for generalizability </a:t>
            </a:r>
          </a:p>
          <a:p>
            <a:r>
              <a:rPr lang="en-US" sz="2200" i="1" dirty="0" smtClean="0"/>
              <a:t>Application: Genes</a:t>
            </a:r>
          </a:p>
        </p:txBody>
      </p:sp>
      <p:pic>
        <p:nvPicPr>
          <p:cNvPr id="8" name="Picture 7"/>
          <p:cNvPicPr>
            <a:picLocks noChangeAspect="1"/>
          </p:cNvPicPr>
          <p:nvPr/>
        </p:nvPicPr>
        <p:blipFill>
          <a:blip r:embed="rId3"/>
          <a:stretch>
            <a:fillRect/>
          </a:stretch>
        </p:blipFill>
        <p:spPr>
          <a:xfrm>
            <a:off x="5363648" y="2093513"/>
            <a:ext cx="3605188" cy="3396725"/>
          </a:xfrm>
          <a:prstGeom prst="rect">
            <a:avLst/>
          </a:prstGeom>
        </p:spPr>
      </p:pic>
    </p:spTree>
    <p:extLst>
      <p:ext uri="{BB962C8B-B14F-4D97-AF65-F5344CB8AC3E}">
        <p14:creationId xmlns:p14="http://schemas.microsoft.com/office/powerpoint/2010/main" val="93408096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
            </a:r>
            <a:r>
              <a:rPr lang="en-US" dirty="0" smtClean="0"/>
              <a:t>) cheating</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sz="2200" dirty="0" smtClean="0"/>
              <a:t>Early stopping</a:t>
            </a:r>
            <a:endParaRPr lang="en-US" sz="2200" dirty="0"/>
          </a:p>
          <a:p>
            <a:endParaRPr lang="en-US" sz="2200" dirty="0" smtClean="0"/>
          </a:p>
          <a:p>
            <a:endParaRPr lang="en-US" sz="2200" dirty="0"/>
          </a:p>
          <a:p>
            <a:endParaRPr lang="en-US" sz="2200" dirty="0" smtClean="0"/>
          </a:p>
          <a:p>
            <a:endParaRPr lang="en-US" sz="2200" dirty="0"/>
          </a:p>
          <a:p>
            <a:endParaRPr lang="en-US" sz="2200" dirty="0" smtClean="0"/>
          </a:p>
          <a:p>
            <a:endParaRPr lang="en-US" sz="2200" dirty="0"/>
          </a:p>
          <a:p>
            <a:r>
              <a:rPr lang="en-US" sz="2200" dirty="0" smtClean="0"/>
              <a:t>With increasing training, training error reduces, but validation error (test loss) increases.</a:t>
            </a:r>
          </a:p>
          <a:p>
            <a:r>
              <a:rPr lang="en-US" sz="2200" dirty="0" smtClean="0"/>
              <a:t>Finds times of small changes in validation error and subset of data and applies this as stopping point when retraining on complete dataset</a:t>
            </a:r>
          </a:p>
        </p:txBody>
      </p:sp>
      <p:pic>
        <p:nvPicPr>
          <p:cNvPr id="4" name="Picture 3"/>
          <p:cNvPicPr>
            <a:picLocks noChangeAspect="1"/>
          </p:cNvPicPr>
          <p:nvPr/>
        </p:nvPicPr>
        <p:blipFill>
          <a:blip r:embed="rId3"/>
          <a:stretch>
            <a:fillRect/>
          </a:stretch>
        </p:blipFill>
        <p:spPr>
          <a:xfrm>
            <a:off x="3413231" y="1600200"/>
            <a:ext cx="5414192" cy="2421654"/>
          </a:xfrm>
          <a:prstGeom prst="rect">
            <a:avLst/>
          </a:prstGeom>
        </p:spPr>
      </p:pic>
    </p:spTree>
    <p:extLst>
      <p:ext uri="{BB962C8B-B14F-4D97-AF65-F5344CB8AC3E}">
        <p14:creationId xmlns:p14="http://schemas.microsoft.com/office/powerpoint/2010/main" val="38474106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a:t>
            </a:r>
            <a:r>
              <a:rPr lang="en-US" dirty="0" smtClean="0"/>
              <a:t>) Putting constraints on the learning model </a:t>
            </a:r>
            <a:endParaRPr lang="en-US" dirty="0"/>
          </a:p>
        </p:txBody>
      </p:sp>
      <p:sp>
        <p:nvSpPr>
          <p:cNvPr id="3" name="Content Placeholder 2"/>
          <p:cNvSpPr>
            <a:spLocks noGrp="1"/>
          </p:cNvSpPr>
          <p:nvPr>
            <p:ph idx="1"/>
          </p:nvPr>
        </p:nvSpPr>
        <p:spPr>
          <a:xfrm>
            <a:off x="457200" y="2039939"/>
            <a:ext cx="8561540" cy="3199244"/>
          </a:xfrm>
        </p:spPr>
        <p:txBody>
          <a:bodyPr>
            <a:normAutofit/>
          </a:bodyPr>
          <a:lstStyle/>
          <a:p>
            <a:r>
              <a:rPr lang="en-US" sz="2200" dirty="0" smtClean="0"/>
              <a:t>Parameter sharing or parameter tying</a:t>
            </a:r>
          </a:p>
          <a:p>
            <a:r>
              <a:rPr lang="en-US" sz="2200" dirty="0" smtClean="0"/>
              <a:t>Training several models with different inputs (of the same type though, e.g. object recognition)</a:t>
            </a:r>
          </a:p>
          <a:p>
            <a:r>
              <a:rPr lang="en-US" sz="2200" dirty="0" smtClean="0"/>
              <a:t>Constrain parameters to be shared or very similar  </a:t>
            </a:r>
          </a:p>
          <a:p>
            <a:r>
              <a:rPr lang="en-US" sz="2200" i="1" dirty="0" smtClean="0"/>
              <a:t>When used? convolutional neural nets (CNN) </a:t>
            </a:r>
          </a:p>
          <a:p>
            <a:pPr lvl="1"/>
            <a:r>
              <a:rPr lang="en-US" sz="1800" dirty="0" smtClean="0"/>
              <a:t>Single models focus on portions of pictures, (receptive fields)</a:t>
            </a:r>
          </a:p>
          <a:p>
            <a:pPr lvl="1"/>
            <a:r>
              <a:rPr lang="en-US" sz="1800" dirty="0" smtClean="0"/>
              <a:t>Parameter sharing allows detecting the same feature (e.g. cat) independent of where it occurs</a:t>
            </a:r>
            <a:endParaRPr lang="en-US" sz="1800" dirty="0"/>
          </a:p>
        </p:txBody>
      </p:sp>
    </p:spTree>
    <p:extLst>
      <p:ext uri="{BB962C8B-B14F-4D97-AF65-F5344CB8AC3E}">
        <p14:creationId xmlns:p14="http://schemas.microsoft.com/office/powerpoint/2010/main" val="18362654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 </a:t>
            </a:r>
            <a:endParaRPr lang="en-US" dirty="0"/>
          </a:p>
        </p:txBody>
      </p:sp>
      <p:sp>
        <p:nvSpPr>
          <p:cNvPr id="3" name="Content Placeholder 2"/>
          <p:cNvSpPr>
            <a:spLocks noGrp="1"/>
          </p:cNvSpPr>
          <p:nvPr>
            <p:ph idx="1"/>
          </p:nvPr>
        </p:nvSpPr>
        <p:spPr>
          <a:xfrm>
            <a:off x="457200" y="1600200"/>
            <a:ext cx="8229600" cy="4931561"/>
          </a:xfrm>
        </p:spPr>
        <p:txBody>
          <a:bodyPr>
            <a:normAutofit/>
          </a:bodyPr>
          <a:lstStyle/>
          <a:p>
            <a:r>
              <a:rPr lang="en-US" sz="2200" dirty="0" smtClean="0"/>
              <a:t>Regularization aims at improving generalizability</a:t>
            </a:r>
          </a:p>
          <a:p>
            <a:r>
              <a:rPr lang="en-US" sz="2200" dirty="0" smtClean="0"/>
              <a:t>Generalization can be generally improved by</a:t>
            </a:r>
          </a:p>
          <a:p>
            <a:pPr lvl="1"/>
            <a:r>
              <a:rPr lang="en-US" sz="1800" dirty="0" smtClean="0"/>
              <a:t>Reducing specificity </a:t>
            </a:r>
            <a:r>
              <a:rPr lang="en-US" sz="1800" dirty="0"/>
              <a:t>of </a:t>
            </a:r>
            <a:r>
              <a:rPr lang="en-US" sz="1800" dirty="0" smtClean="0"/>
              <a:t>training result </a:t>
            </a:r>
            <a:r>
              <a:rPr lang="en-US" sz="1800" dirty="0" smtClean="0"/>
              <a:t>for a </a:t>
            </a:r>
            <a:r>
              <a:rPr lang="en-US" sz="1800" smtClean="0"/>
              <a:t>particular sample</a:t>
            </a:r>
            <a:endParaRPr lang="en-US" sz="1800" dirty="0"/>
          </a:p>
          <a:p>
            <a:pPr lvl="2"/>
            <a:r>
              <a:rPr lang="en-US" sz="1400" dirty="0" smtClean="0"/>
              <a:t>Adding noise, reducing weights, dropout</a:t>
            </a:r>
          </a:p>
          <a:p>
            <a:pPr lvl="1"/>
            <a:r>
              <a:rPr lang="en-US" sz="1800" dirty="0" smtClean="0"/>
              <a:t>Having more representative training examples (closer to true value, less variance in estimate)</a:t>
            </a:r>
          </a:p>
          <a:p>
            <a:pPr lvl="2"/>
            <a:r>
              <a:rPr lang="en-US" sz="1400" dirty="0" smtClean="0"/>
              <a:t>Add fake inputs, train on summarized data (PCA)</a:t>
            </a:r>
          </a:p>
          <a:p>
            <a:pPr lvl="1"/>
            <a:r>
              <a:rPr lang="en-US" sz="1800" dirty="0" smtClean="0"/>
              <a:t>Designing training process such that model set up favors generalization </a:t>
            </a:r>
          </a:p>
          <a:p>
            <a:pPr lvl="2"/>
            <a:r>
              <a:rPr lang="en-US" sz="1400" dirty="0" smtClean="0"/>
              <a:t>Parameter sharing, multi-task learning, dropout </a:t>
            </a:r>
          </a:p>
          <a:p>
            <a:r>
              <a:rPr lang="en-US" sz="2200" dirty="0" smtClean="0">
                <a:solidFill>
                  <a:srgbClr val="000000"/>
                </a:solidFill>
              </a:rPr>
              <a:t>Obviously, having more generalizable models does not mean that we approach the true data generation process more</a:t>
            </a:r>
          </a:p>
          <a:p>
            <a:r>
              <a:rPr lang="en-US" sz="2200" dirty="0" smtClean="0">
                <a:solidFill>
                  <a:srgbClr val="000000"/>
                </a:solidFill>
              </a:rPr>
              <a:t>Real world examples: Brain, sex and </a:t>
            </a:r>
            <a:r>
              <a:rPr lang="en-US" sz="2200" dirty="0">
                <a:solidFill>
                  <a:srgbClr val="000000"/>
                </a:solidFill>
              </a:rPr>
              <a:t>machine learning: https://</a:t>
            </a:r>
            <a:r>
              <a:rPr lang="en-US" sz="2200" dirty="0" err="1">
                <a:solidFill>
                  <a:srgbClr val="000000"/>
                </a:solidFill>
              </a:rPr>
              <a:t>www.youtube.com</a:t>
            </a:r>
            <a:r>
              <a:rPr lang="en-US" sz="2200" dirty="0">
                <a:solidFill>
                  <a:srgbClr val="000000"/>
                </a:solidFill>
              </a:rPr>
              <a:t>/</a:t>
            </a:r>
            <a:r>
              <a:rPr lang="en-US" sz="2200" dirty="0" err="1">
                <a:solidFill>
                  <a:srgbClr val="000000"/>
                </a:solidFill>
              </a:rPr>
              <a:t>watch?v</a:t>
            </a:r>
            <a:r>
              <a:rPr lang="en-US" sz="2200" dirty="0">
                <a:solidFill>
                  <a:srgbClr val="000000"/>
                </a:solidFill>
              </a:rPr>
              <a:t>=DleXA5ADG78&amp;app=desktop</a:t>
            </a:r>
          </a:p>
        </p:txBody>
      </p:sp>
    </p:spTree>
    <p:extLst>
      <p:ext uri="{BB962C8B-B14F-4D97-AF65-F5344CB8AC3E}">
        <p14:creationId xmlns:p14="http://schemas.microsoft.com/office/powerpoint/2010/main" val="5230033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052854" y="3868765"/>
            <a:ext cx="5227545" cy="2627176"/>
          </a:xfrm>
          <a:prstGeom prst="rect">
            <a:avLst/>
          </a:prstGeom>
        </p:spPr>
      </p:pic>
      <p:sp>
        <p:nvSpPr>
          <p:cNvPr id="2" name="Title 1"/>
          <p:cNvSpPr>
            <a:spLocks noGrp="1"/>
          </p:cNvSpPr>
          <p:nvPr>
            <p:ph type="title"/>
          </p:nvPr>
        </p:nvSpPr>
        <p:spPr/>
        <p:txBody>
          <a:bodyPr/>
          <a:lstStyle/>
          <a:p>
            <a:r>
              <a:rPr lang="en-US" dirty="0" smtClean="0"/>
              <a:t>Why and what-for?</a:t>
            </a:r>
            <a:endParaRPr lang="en-US" dirty="0"/>
          </a:p>
        </p:txBody>
      </p:sp>
      <p:sp>
        <p:nvSpPr>
          <p:cNvPr id="3" name="Content Placeholder 2"/>
          <p:cNvSpPr>
            <a:spLocks noGrp="1"/>
          </p:cNvSpPr>
          <p:nvPr>
            <p:ph idx="1"/>
          </p:nvPr>
        </p:nvSpPr>
        <p:spPr>
          <a:xfrm>
            <a:off x="457199" y="1600200"/>
            <a:ext cx="8501113" cy="4525963"/>
          </a:xfrm>
        </p:spPr>
        <p:txBody>
          <a:bodyPr>
            <a:normAutofit/>
          </a:bodyPr>
          <a:lstStyle/>
          <a:p>
            <a:r>
              <a:rPr lang="en-US" sz="2200" dirty="0" smtClean="0"/>
              <a:t>To optimize problem of a) fitting the current data well (no </a:t>
            </a:r>
            <a:r>
              <a:rPr lang="en-US" sz="2200" dirty="0" err="1" smtClean="0"/>
              <a:t>underfitting</a:t>
            </a:r>
            <a:r>
              <a:rPr lang="en-US" sz="2200" dirty="0" smtClean="0"/>
              <a:t>) and b) generalizing well to new datasets (no </a:t>
            </a:r>
            <a:r>
              <a:rPr lang="en-US" sz="2200" dirty="0" err="1" smtClean="0"/>
              <a:t>overfitting</a:t>
            </a:r>
            <a:r>
              <a:rPr lang="en-US" sz="2200" dirty="0" smtClean="0"/>
              <a:t>)</a:t>
            </a:r>
          </a:p>
          <a:p>
            <a:r>
              <a:rPr lang="en-US" sz="2200" dirty="0" smtClean="0"/>
              <a:t>Reduces generalization error, not training error</a:t>
            </a:r>
          </a:p>
          <a:p>
            <a:r>
              <a:rPr lang="en-US" sz="2200" dirty="0" smtClean="0"/>
              <a:t>There is no best way for regularizing, has to be well-suited to classification task</a:t>
            </a:r>
          </a:p>
          <a:p>
            <a:r>
              <a:rPr lang="en-US" sz="2200" dirty="0" smtClean="0"/>
              <a:t>Nomenclature (from chapter 5): </a:t>
            </a:r>
            <a:endParaRPr lang="en-US" sz="2200" dirty="0"/>
          </a:p>
        </p:txBody>
      </p:sp>
    </p:spTree>
    <p:extLst>
      <p:ext uri="{BB962C8B-B14F-4D97-AF65-F5344CB8AC3E}">
        <p14:creationId xmlns:p14="http://schemas.microsoft.com/office/powerpoint/2010/main" val="2672727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it work?</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sz="2200" dirty="0" smtClean="0"/>
              <a:t>General goal of regularization is being more robust to environmental changes (If there is not much variability between training </a:t>
            </a:r>
            <a:r>
              <a:rPr lang="en-US" sz="2200" dirty="0"/>
              <a:t>(</a:t>
            </a:r>
            <a:r>
              <a:rPr lang="en-US" sz="2200" dirty="0" smtClean="0"/>
              <a:t>test) sets, </a:t>
            </a:r>
            <a:r>
              <a:rPr lang="en-US" sz="2200" dirty="0" err="1" smtClean="0"/>
              <a:t>overfitting</a:t>
            </a:r>
            <a:r>
              <a:rPr lang="en-US" sz="2200" dirty="0" smtClean="0"/>
              <a:t> is less of a problem</a:t>
            </a:r>
            <a:r>
              <a:rPr lang="en-US" sz="2200" dirty="0"/>
              <a:t>)</a:t>
            </a:r>
            <a:endParaRPr lang="en-US" sz="2200" dirty="0" smtClean="0"/>
          </a:p>
          <a:p>
            <a:pPr marL="0" indent="0">
              <a:buNone/>
            </a:pPr>
            <a:r>
              <a:rPr lang="en-US" sz="2200" dirty="0" smtClean="0"/>
              <a:t>Different strategies to regularize: </a:t>
            </a:r>
          </a:p>
          <a:p>
            <a:pPr marL="457200" indent="-457200">
              <a:buAutoNum type="alphaLcParenR"/>
            </a:pPr>
            <a:r>
              <a:rPr lang="en-US" sz="2200" dirty="0" smtClean="0"/>
              <a:t>Adding terms in </a:t>
            </a:r>
            <a:r>
              <a:rPr lang="en-US" sz="2200" i="1" dirty="0" smtClean="0"/>
              <a:t>cost function </a:t>
            </a:r>
            <a:r>
              <a:rPr lang="en-US" sz="2200" dirty="0" smtClean="0"/>
              <a:t>(L</a:t>
            </a:r>
            <a:r>
              <a:rPr lang="en-US" sz="2200" baseline="30000" dirty="0" smtClean="0"/>
              <a:t>2 </a:t>
            </a:r>
            <a:r>
              <a:rPr lang="en-US" sz="2200" dirty="0" smtClean="0"/>
              <a:t>and L</a:t>
            </a:r>
            <a:r>
              <a:rPr lang="en-US" sz="2200" baseline="30000" dirty="0" smtClean="0"/>
              <a:t>1</a:t>
            </a:r>
            <a:r>
              <a:rPr lang="en-US" sz="2200" dirty="0" smtClean="0"/>
              <a:t>) that affect parameter values (we</a:t>
            </a:r>
            <a:r>
              <a:rPr lang="en-US" sz="2200" dirty="0"/>
              <a:t>i</a:t>
            </a:r>
            <a:r>
              <a:rPr lang="en-US" sz="2200" dirty="0" smtClean="0"/>
              <a:t>ghts), thereby limiting the capacity of models</a:t>
            </a:r>
            <a:endParaRPr lang="en-US" sz="2200" dirty="0"/>
          </a:p>
          <a:p>
            <a:pPr marL="457200" indent="-457200">
              <a:buAutoNum type="alphaLcParenR"/>
            </a:pPr>
            <a:r>
              <a:rPr lang="en-US" sz="2200" dirty="0" smtClean="0"/>
              <a:t>Augment datasets (create fake data, add noise)</a:t>
            </a:r>
          </a:p>
          <a:p>
            <a:pPr marL="457200" indent="-457200">
              <a:buAutoNum type="alphaLcParenR"/>
            </a:pPr>
            <a:r>
              <a:rPr lang="en-US" sz="2200" dirty="0" smtClean="0"/>
              <a:t>Configure learning as an ensemble process to improve adaptation to different environments (multi-task learning)</a:t>
            </a:r>
          </a:p>
          <a:p>
            <a:pPr marL="457200" indent="-457200">
              <a:buAutoNum type="alphaLcParenR"/>
            </a:pPr>
            <a:r>
              <a:rPr lang="en-US" sz="2200" dirty="0" smtClean="0">
                <a:solidFill>
                  <a:srgbClr val="000000"/>
                </a:solidFill>
              </a:rPr>
              <a:t>Cheating (early stopping)</a:t>
            </a:r>
          </a:p>
          <a:p>
            <a:pPr marL="457200" indent="-457200">
              <a:buFont typeface="Arial"/>
              <a:buAutoNum type="alphaLcParenR"/>
            </a:pPr>
            <a:r>
              <a:rPr lang="en-US" sz="2200" dirty="0"/>
              <a:t>Putting constraints on the </a:t>
            </a:r>
            <a:r>
              <a:rPr lang="en-US" sz="2200" i="1" dirty="0"/>
              <a:t>learning model</a:t>
            </a:r>
            <a:r>
              <a:rPr lang="en-US" sz="2200" dirty="0"/>
              <a:t> (reflecting prior knowledge of data structure or reflecting a preference for a type of model)</a:t>
            </a:r>
          </a:p>
          <a:p>
            <a:pPr marL="457200" indent="-457200">
              <a:buAutoNum type="alphaLcParenR"/>
            </a:pPr>
            <a:endParaRPr lang="en-US" sz="2200" dirty="0" smtClean="0">
              <a:solidFill>
                <a:srgbClr val="000000"/>
              </a:solidFill>
            </a:endParaRPr>
          </a:p>
        </p:txBody>
      </p:sp>
    </p:spTree>
    <p:extLst>
      <p:ext uri="{BB962C8B-B14F-4D97-AF65-F5344CB8AC3E}">
        <p14:creationId xmlns:p14="http://schemas.microsoft.com/office/powerpoint/2010/main" val="6041207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 however</a:t>
            </a:r>
            <a:endParaRPr lang="en-US" dirty="0"/>
          </a:p>
        </p:txBody>
      </p:sp>
      <p:sp>
        <p:nvSpPr>
          <p:cNvPr id="3" name="Content Placeholder 2"/>
          <p:cNvSpPr>
            <a:spLocks noGrp="1"/>
          </p:cNvSpPr>
          <p:nvPr>
            <p:ph idx="1"/>
          </p:nvPr>
        </p:nvSpPr>
        <p:spPr>
          <a:xfrm>
            <a:off x="457200" y="1600200"/>
            <a:ext cx="4350806" cy="4525963"/>
          </a:xfrm>
        </p:spPr>
        <p:txBody>
          <a:bodyPr>
            <a:normAutofit/>
          </a:bodyPr>
          <a:lstStyle/>
          <a:p>
            <a:r>
              <a:rPr lang="en-US" sz="2200" dirty="0" smtClean="0"/>
              <a:t>Even though regularization improves the learning model such that we fit true data better, this does not mean that we approximate the true data generating process. </a:t>
            </a:r>
            <a:endParaRPr lang="en-US" sz="2200" dirty="0"/>
          </a:p>
        </p:txBody>
      </p:sp>
      <p:pic>
        <p:nvPicPr>
          <p:cNvPr id="4" name="Picture 3"/>
          <p:cNvPicPr>
            <a:picLocks noChangeAspect="1"/>
          </p:cNvPicPr>
          <p:nvPr/>
        </p:nvPicPr>
        <p:blipFill>
          <a:blip r:embed="rId3"/>
          <a:stretch>
            <a:fillRect/>
          </a:stretch>
        </p:blipFill>
        <p:spPr>
          <a:xfrm>
            <a:off x="4694610" y="1600200"/>
            <a:ext cx="4183454" cy="5208400"/>
          </a:xfrm>
          <a:prstGeom prst="rect">
            <a:avLst/>
          </a:prstGeom>
        </p:spPr>
      </p:pic>
    </p:spTree>
    <p:extLst>
      <p:ext uri="{BB962C8B-B14F-4D97-AF65-F5344CB8AC3E}">
        <p14:creationId xmlns:p14="http://schemas.microsoft.com/office/powerpoint/2010/main" val="168469900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Adding terms in cost function</a:t>
            </a:r>
            <a:endParaRPr lang="en-US" dirty="0"/>
          </a:p>
        </p:txBody>
      </p:sp>
      <p:sp>
        <p:nvSpPr>
          <p:cNvPr id="3" name="Content Placeholder 2"/>
          <p:cNvSpPr>
            <a:spLocks noGrp="1"/>
          </p:cNvSpPr>
          <p:nvPr>
            <p:ph idx="1"/>
          </p:nvPr>
        </p:nvSpPr>
        <p:spPr>
          <a:xfrm>
            <a:off x="695340" y="2211344"/>
            <a:ext cx="8229600" cy="4400007"/>
          </a:xfrm>
        </p:spPr>
        <p:txBody>
          <a:bodyPr>
            <a:normAutofit fontScale="92500" lnSpcReduction="10000"/>
          </a:bodyPr>
          <a:lstStyle/>
          <a:p>
            <a:pPr marL="0" indent="0">
              <a:buNone/>
            </a:pPr>
            <a:r>
              <a:rPr lang="en-US" sz="1800" dirty="0" smtClean="0">
                <a:solidFill>
                  <a:srgbClr val="000000"/>
                </a:solidFill>
              </a:rPr>
              <a:t>Training then aims to minimize cost function as well as minimize error of chosen parameter norm (targeting usually the weights –&gt; weight decay), α determines how important regularization is relative to fitting the training set. </a:t>
            </a:r>
          </a:p>
          <a:p>
            <a:pPr marL="0" indent="0">
              <a:buNone/>
            </a:pPr>
            <a:endParaRPr lang="en-US" sz="1800" dirty="0" smtClean="0">
              <a:solidFill>
                <a:srgbClr val="000000"/>
              </a:solidFill>
            </a:endParaRPr>
          </a:p>
          <a:p>
            <a:pPr marL="0" indent="0">
              <a:buNone/>
            </a:pPr>
            <a:r>
              <a:rPr lang="en-US" sz="1800" dirty="0" smtClean="0">
                <a:solidFill>
                  <a:srgbClr val="000000"/>
                </a:solidFill>
              </a:rPr>
              <a:t>L</a:t>
            </a:r>
            <a:r>
              <a:rPr lang="en-US" sz="1800" baseline="30000" dirty="0" smtClean="0">
                <a:solidFill>
                  <a:srgbClr val="000000"/>
                </a:solidFill>
              </a:rPr>
              <a:t>2 </a:t>
            </a:r>
            <a:r>
              <a:rPr lang="en-US" sz="1800" dirty="0" smtClean="0">
                <a:solidFill>
                  <a:srgbClr val="000000"/>
                </a:solidFill>
              </a:rPr>
              <a:t>parameter regularization</a:t>
            </a:r>
            <a:endParaRPr lang="en-US" sz="1800" baseline="30000" dirty="0">
              <a:solidFill>
                <a:srgbClr val="000000"/>
              </a:solidFill>
            </a:endParaRPr>
          </a:p>
          <a:p>
            <a:pPr marL="0" indent="0">
              <a:buNone/>
            </a:pPr>
            <a:r>
              <a:rPr lang="en-US" sz="1800" dirty="0" smtClean="0">
                <a:solidFill>
                  <a:srgbClr val="000000"/>
                </a:solidFill>
              </a:rPr>
              <a:t>-&gt; will favor smaller weights. </a:t>
            </a:r>
          </a:p>
          <a:p>
            <a:pPr marL="0" indent="0">
              <a:buNone/>
            </a:pPr>
            <a:r>
              <a:rPr lang="en-US" sz="1800" i="1" dirty="0"/>
              <a:t>When used?</a:t>
            </a:r>
            <a:r>
              <a:rPr lang="en-US" sz="1800" i="1" dirty="0" smtClean="0">
                <a:solidFill>
                  <a:srgbClr val="000000"/>
                </a:solidFill>
              </a:rPr>
              <a:t> </a:t>
            </a:r>
            <a:r>
              <a:rPr lang="en-US" sz="1800" i="1" dirty="0">
                <a:solidFill>
                  <a:srgbClr val="000000"/>
                </a:solidFill>
              </a:rPr>
              <a:t>S</a:t>
            </a:r>
            <a:r>
              <a:rPr lang="en-US" sz="1800" i="1" dirty="0" smtClean="0">
                <a:solidFill>
                  <a:srgbClr val="000000"/>
                </a:solidFill>
              </a:rPr>
              <a:t>maller datasets, e.g.</a:t>
            </a:r>
          </a:p>
          <a:p>
            <a:pPr marL="0" indent="0">
              <a:buNone/>
            </a:pPr>
            <a:endParaRPr lang="en-US" sz="1800" dirty="0" smtClean="0">
              <a:solidFill>
                <a:srgbClr val="000000"/>
              </a:solidFill>
            </a:endParaRPr>
          </a:p>
          <a:p>
            <a:pPr marL="0" indent="0">
              <a:buNone/>
            </a:pPr>
            <a:r>
              <a:rPr lang="en-US" sz="1800" dirty="0" smtClean="0">
                <a:solidFill>
                  <a:srgbClr val="000000"/>
                </a:solidFill>
              </a:rPr>
              <a:t>Intuitive explanation why weight decay might be useful for generalization:</a:t>
            </a:r>
          </a:p>
          <a:p>
            <a:pPr marL="0" indent="0">
              <a:buNone/>
            </a:pPr>
            <a:r>
              <a:rPr lang="en-US" sz="1800" dirty="0" smtClean="0">
                <a:solidFill>
                  <a:srgbClr val="000000"/>
                </a:solidFill>
              </a:rPr>
              <a:t> Example training data:</a:t>
            </a:r>
          </a:p>
          <a:p>
            <a:pPr marL="0" indent="0">
              <a:buNone/>
            </a:pPr>
            <a:r>
              <a:rPr lang="en-US" sz="1800" dirty="0" smtClean="0">
                <a:solidFill>
                  <a:srgbClr val="000000"/>
                </a:solidFill>
              </a:rPr>
              <a:t>1    1    0    0     -&gt; 6 (target)</a:t>
            </a:r>
          </a:p>
          <a:p>
            <a:pPr marL="0" indent="0">
              <a:buNone/>
            </a:pPr>
            <a:r>
              <a:rPr lang="en-US" sz="1800" dirty="0" smtClean="0">
                <a:solidFill>
                  <a:srgbClr val="000000"/>
                </a:solidFill>
              </a:rPr>
              <a:t>1    1    1    1     -&gt; 4</a:t>
            </a:r>
          </a:p>
          <a:p>
            <a:pPr marL="0" indent="0">
              <a:buNone/>
            </a:pPr>
            <a:endParaRPr lang="en-US" sz="1800" dirty="0">
              <a:solidFill>
                <a:srgbClr val="000000"/>
              </a:solidFill>
            </a:endParaRPr>
          </a:p>
          <a:p>
            <a:pPr marL="0" indent="0">
              <a:buNone/>
            </a:pPr>
            <a:r>
              <a:rPr lang="en-US" sz="1800" dirty="0" smtClean="0">
                <a:solidFill>
                  <a:srgbClr val="000000"/>
                </a:solidFill>
              </a:rPr>
              <a:t>-5 +11 +4 -6  co-adapted weights    L</a:t>
            </a:r>
            <a:r>
              <a:rPr lang="en-US" sz="1800" baseline="30000" dirty="0" smtClean="0">
                <a:solidFill>
                  <a:srgbClr val="000000"/>
                </a:solidFill>
              </a:rPr>
              <a:t>2</a:t>
            </a:r>
            <a:r>
              <a:rPr lang="en-US" sz="1800" dirty="0" smtClean="0">
                <a:solidFill>
                  <a:srgbClr val="000000"/>
                </a:solidFill>
              </a:rPr>
              <a:t>: </a:t>
            </a:r>
            <a:r>
              <a:rPr lang="en-US" sz="1800" dirty="0" err="1" smtClean="0">
                <a:solidFill>
                  <a:srgbClr val="000000"/>
                </a:solidFill>
              </a:rPr>
              <a:t>sqrt</a:t>
            </a:r>
            <a:r>
              <a:rPr lang="en-US" sz="1800" dirty="0" smtClean="0">
                <a:solidFill>
                  <a:srgbClr val="000000"/>
                </a:solidFill>
              </a:rPr>
              <a:t>(25+121+16+36) = ½*26</a:t>
            </a:r>
            <a:r>
              <a:rPr lang="en-US" sz="1800" baseline="30000" dirty="0" smtClean="0">
                <a:solidFill>
                  <a:srgbClr val="000000"/>
                </a:solidFill>
              </a:rPr>
              <a:t>2</a:t>
            </a:r>
          </a:p>
          <a:p>
            <a:pPr marL="0" indent="0">
              <a:buNone/>
            </a:pPr>
            <a:r>
              <a:rPr lang="en-US" sz="1800" dirty="0" smtClean="0">
                <a:solidFill>
                  <a:srgbClr val="000000"/>
                </a:solidFill>
              </a:rPr>
              <a:t>+3  +3 -1  -1  less co-adapted weights (more generalizable) L</a:t>
            </a:r>
            <a:r>
              <a:rPr lang="en-US" sz="1800" baseline="30000" dirty="0" smtClean="0">
                <a:solidFill>
                  <a:srgbClr val="000000"/>
                </a:solidFill>
              </a:rPr>
              <a:t>2</a:t>
            </a:r>
            <a:r>
              <a:rPr lang="en-US" sz="1800" dirty="0" smtClean="0">
                <a:solidFill>
                  <a:srgbClr val="000000"/>
                </a:solidFill>
              </a:rPr>
              <a:t>: </a:t>
            </a:r>
            <a:r>
              <a:rPr lang="en-US" sz="1800" dirty="0" err="1" smtClean="0">
                <a:solidFill>
                  <a:srgbClr val="000000"/>
                </a:solidFill>
              </a:rPr>
              <a:t>sqrt</a:t>
            </a:r>
            <a:r>
              <a:rPr lang="en-US" sz="1800" dirty="0" smtClean="0">
                <a:solidFill>
                  <a:srgbClr val="000000"/>
                </a:solidFill>
              </a:rPr>
              <a:t>(9+9+1+1) = ½*8</a:t>
            </a:r>
            <a:r>
              <a:rPr lang="en-US" sz="1800" baseline="30000" dirty="0" smtClean="0">
                <a:solidFill>
                  <a:srgbClr val="000000"/>
                </a:solidFill>
              </a:rPr>
              <a:t>2</a:t>
            </a:r>
          </a:p>
          <a:p>
            <a:pPr marL="0" indent="0">
              <a:buNone/>
            </a:pPr>
            <a:endParaRPr lang="en-US" sz="1800" dirty="0">
              <a:solidFill>
                <a:srgbClr val="000000"/>
              </a:solidFill>
            </a:endParaRPr>
          </a:p>
          <a:p>
            <a:pPr marL="0" indent="0">
              <a:buNone/>
            </a:pPr>
            <a:endParaRPr lang="en-US" sz="1800" dirty="0">
              <a:solidFill>
                <a:srgbClr val="000000"/>
              </a:solidFill>
            </a:endParaRPr>
          </a:p>
        </p:txBody>
      </p:sp>
      <p:pic>
        <p:nvPicPr>
          <p:cNvPr id="4" name="Picture 3"/>
          <p:cNvPicPr>
            <a:picLocks noChangeAspect="1"/>
          </p:cNvPicPr>
          <p:nvPr/>
        </p:nvPicPr>
        <p:blipFill>
          <a:blip r:embed="rId3"/>
          <a:stretch>
            <a:fillRect/>
          </a:stretch>
        </p:blipFill>
        <p:spPr>
          <a:xfrm>
            <a:off x="2502803" y="1417638"/>
            <a:ext cx="3898900" cy="622300"/>
          </a:xfrm>
          <a:prstGeom prst="rect">
            <a:avLst/>
          </a:prstGeom>
        </p:spPr>
      </p:pic>
      <p:pic>
        <p:nvPicPr>
          <p:cNvPr id="5" name="Picture 4"/>
          <p:cNvPicPr>
            <a:picLocks noChangeAspect="1"/>
          </p:cNvPicPr>
          <p:nvPr/>
        </p:nvPicPr>
        <p:blipFill>
          <a:blip r:embed="rId4"/>
          <a:stretch>
            <a:fillRect/>
          </a:stretch>
        </p:blipFill>
        <p:spPr>
          <a:xfrm>
            <a:off x="3670300" y="3021680"/>
            <a:ext cx="1790700" cy="393700"/>
          </a:xfrm>
          <a:prstGeom prst="rect">
            <a:avLst/>
          </a:prstGeom>
        </p:spPr>
      </p:pic>
    </p:spTree>
    <p:extLst>
      <p:ext uri="{BB962C8B-B14F-4D97-AF65-F5344CB8AC3E}">
        <p14:creationId xmlns:p14="http://schemas.microsoft.com/office/powerpoint/2010/main" val="151321670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3670300" y="2039938"/>
            <a:ext cx="3086100" cy="698500"/>
          </a:xfrm>
          <a:prstGeom prst="rect">
            <a:avLst/>
          </a:prstGeom>
        </p:spPr>
      </p:pic>
      <p:sp>
        <p:nvSpPr>
          <p:cNvPr id="2" name="Title 1"/>
          <p:cNvSpPr>
            <a:spLocks noGrp="1"/>
          </p:cNvSpPr>
          <p:nvPr>
            <p:ph type="title"/>
          </p:nvPr>
        </p:nvSpPr>
        <p:spPr/>
        <p:txBody>
          <a:bodyPr/>
          <a:lstStyle/>
          <a:p>
            <a:r>
              <a:rPr lang="en-US" dirty="0" smtClean="0"/>
              <a:t>a) Adding terms in cost function</a:t>
            </a:r>
            <a:endParaRPr lang="en-US" dirty="0"/>
          </a:p>
        </p:txBody>
      </p:sp>
      <p:sp>
        <p:nvSpPr>
          <p:cNvPr id="3" name="Content Placeholder 2"/>
          <p:cNvSpPr>
            <a:spLocks noGrp="1"/>
          </p:cNvSpPr>
          <p:nvPr>
            <p:ph idx="1"/>
          </p:nvPr>
        </p:nvSpPr>
        <p:spPr>
          <a:xfrm>
            <a:off x="593280" y="2256704"/>
            <a:ext cx="8229600" cy="4400007"/>
          </a:xfrm>
        </p:spPr>
        <p:txBody>
          <a:bodyPr>
            <a:normAutofit/>
          </a:bodyPr>
          <a:lstStyle/>
          <a:p>
            <a:pPr marL="0" indent="0">
              <a:buNone/>
            </a:pPr>
            <a:endParaRPr lang="en-US" sz="1800" dirty="0" smtClean="0"/>
          </a:p>
          <a:p>
            <a:pPr marL="0" indent="0">
              <a:buNone/>
            </a:pPr>
            <a:r>
              <a:rPr lang="en-US" sz="1800" dirty="0" smtClean="0"/>
              <a:t>L</a:t>
            </a:r>
            <a:r>
              <a:rPr lang="en-US" sz="1800" baseline="30000" dirty="0" smtClean="0"/>
              <a:t>1 </a:t>
            </a:r>
            <a:r>
              <a:rPr lang="en-US" sz="1800" dirty="0" smtClean="0"/>
              <a:t>parameter regularization (minimize sum of weights)</a:t>
            </a:r>
            <a:endParaRPr lang="en-US" sz="1800" baseline="30000" dirty="0"/>
          </a:p>
          <a:p>
            <a:pPr marL="0" indent="0">
              <a:buNone/>
            </a:pPr>
            <a:r>
              <a:rPr lang="en-US" sz="1800" dirty="0" smtClean="0"/>
              <a:t>-&gt; will produce sparser weights (and more of those the larger α).</a:t>
            </a:r>
          </a:p>
          <a:p>
            <a:pPr marL="0" indent="0">
              <a:buNone/>
            </a:pPr>
            <a:endParaRPr lang="en-US" sz="1800" dirty="0"/>
          </a:p>
          <a:p>
            <a:pPr marL="0" indent="0">
              <a:buNone/>
            </a:pPr>
            <a:r>
              <a:rPr lang="en-US" sz="1800" dirty="0" smtClean="0"/>
              <a:t>Has been used extensively when feature selection is useful (LASSO, least absolute shrinkage and selection operator: L</a:t>
            </a:r>
            <a:r>
              <a:rPr lang="en-US" sz="1800" baseline="30000" dirty="0" smtClean="0"/>
              <a:t>1</a:t>
            </a:r>
            <a:r>
              <a:rPr lang="en-US" sz="1800" dirty="0" smtClean="0"/>
              <a:t> penalty, linear model, least squares cost function)</a:t>
            </a:r>
          </a:p>
          <a:p>
            <a:pPr marL="0" indent="0">
              <a:buNone/>
            </a:pPr>
            <a:endParaRPr lang="en-US" sz="1800" dirty="0"/>
          </a:p>
          <a:p>
            <a:pPr marL="0" indent="0">
              <a:buNone/>
            </a:pPr>
            <a:r>
              <a:rPr lang="en-US" sz="1800" i="1" dirty="0" smtClean="0"/>
              <a:t>When used? Datasets with outliers, datasets requiring feature selection. </a:t>
            </a:r>
          </a:p>
          <a:p>
            <a:pPr marL="0" indent="0">
              <a:buNone/>
            </a:pPr>
            <a:endParaRPr lang="en-US" sz="1800" dirty="0" smtClean="0"/>
          </a:p>
          <a:p>
            <a:pPr marL="0" indent="0">
              <a:buNone/>
            </a:pPr>
            <a:r>
              <a:rPr lang="en-US" sz="1800" dirty="0" smtClean="0"/>
              <a:t>Nice comparison L1 and L2: </a:t>
            </a:r>
            <a:r>
              <a:rPr lang="en-US" sz="1800" dirty="0" smtClean="0">
                <a:hlinkClick r:id="rId4"/>
              </a:rPr>
              <a:t>http://www.chioka.in/differences-between-l1-and-l2-as-loss-function-and-regularization/</a:t>
            </a:r>
            <a:endParaRPr lang="en-US" sz="1800" dirty="0" smtClean="0"/>
          </a:p>
          <a:p>
            <a:pPr marL="0" indent="0">
              <a:buNone/>
            </a:pPr>
            <a:endParaRPr lang="en-US" sz="1800" dirty="0" smtClean="0"/>
          </a:p>
          <a:p>
            <a:pPr marL="0" indent="0">
              <a:buNone/>
            </a:pPr>
            <a:endParaRPr lang="en-US" sz="1800" dirty="0"/>
          </a:p>
        </p:txBody>
      </p:sp>
      <p:pic>
        <p:nvPicPr>
          <p:cNvPr id="4" name="Picture 3"/>
          <p:cNvPicPr>
            <a:picLocks noChangeAspect="1"/>
          </p:cNvPicPr>
          <p:nvPr/>
        </p:nvPicPr>
        <p:blipFill>
          <a:blip r:embed="rId5"/>
          <a:stretch>
            <a:fillRect/>
          </a:stretch>
        </p:blipFill>
        <p:spPr>
          <a:xfrm>
            <a:off x="2502803" y="1417638"/>
            <a:ext cx="3898900" cy="622300"/>
          </a:xfrm>
          <a:prstGeom prst="rect">
            <a:avLst/>
          </a:prstGeom>
        </p:spPr>
      </p:pic>
    </p:spTree>
    <p:extLst>
      <p:ext uri="{BB962C8B-B14F-4D97-AF65-F5344CB8AC3E}">
        <p14:creationId xmlns:p14="http://schemas.microsoft.com/office/powerpoint/2010/main" val="32810262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b) Putting constraints on the learning model </a:t>
            </a:r>
            <a:endParaRPr lang="en-US" dirty="0"/>
          </a:p>
        </p:txBody>
      </p:sp>
      <p:sp>
        <p:nvSpPr>
          <p:cNvPr id="3" name="Content Placeholder 2"/>
          <p:cNvSpPr>
            <a:spLocks noGrp="1"/>
          </p:cNvSpPr>
          <p:nvPr>
            <p:ph idx="1"/>
          </p:nvPr>
        </p:nvSpPr>
        <p:spPr>
          <a:xfrm>
            <a:off x="457200" y="2039939"/>
            <a:ext cx="8561540" cy="3199244"/>
          </a:xfrm>
        </p:spPr>
        <p:txBody>
          <a:bodyPr>
            <a:normAutofit fontScale="92500" lnSpcReduction="10000"/>
          </a:bodyPr>
          <a:lstStyle/>
          <a:p>
            <a:r>
              <a:rPr lang="en-US" sz="2200" dirty="0" smtClean="0"/>
              <a:t>Put objective function together with a set of penalties in </a:t>
            </a:r>
            <a:r>
              <a:rPr lang="en-US" sz="2200" dirty="0"/>
              <a:t>L</a:t>
            </a:r>
            <a:r>
              <a:rPr lang="en-US" sz="2200" dirty="0" smtClean="0"/>
              <a:t>agrange function. Penalty is product of coefficient and function representing whether constraint satisfied</a:t>
            </a:r>
          </a:p>
          <a:p>
            <a:endParaRPr lang="en-US" sz="2200" dirty="0" smtClean="0"/>
          </a:p>
          <a:p>
            <a:r>
              <a:rPr lang="en-US" sz="2200" dirty="0" smtClean="0"/>
              <a:t>Constrained optimization which changes α and </a:t>
            </a:r>
            <a:r>
              <a:rPr lang="en-US" sz="2200" dirty="0" err="1" smtClean="0"/>
              <a:t>θ</a:t>
            </a:r>
            <a:r>
              <a:rPr lang="en-US" sz="2200" dirty="0" smtClean="0"/>
              <a:t> (e.g. weights).</a:t>
            </a:r>
          </a:p>
          <a:p>
            <a:endParaRPr lang="en-US" sz="2200" dirty="0"/>
          </a:p>
          <a:p>
            <a:endParaRPr lang="en-US" sz="2200" dirty="0" smtClean="0"/>
          </a:p>
          <a:p>
            <a:endParaRPr lang="en-US" sz="2200" dirty="0"/>
          </a:p>
          <a:p>
            <a:r>
              <a:rPr lang="en-US" sz="2200" dirty="0" smtClean="0"/>
              <a:t>E.g. </a:t>
            </a:r>
            <a:r>
              <a:rPr lang="en-US" sz="2200" dirty="0"/>
              <a:t>i</a:t>
            </a:r>
            <a:r>
              <a:rPr lang="en-US" sz="2200" dirty="0" smtClean="0"/>
              <a:t>f </a:t>
            </a:r>
            <a:r>
              <a:rPr lang="en-US" sz="2200" dirty="0" err="1" smtClean="0"/>
              <a:t>Ω</a:t>
            </a:r>
            <a:r>
              <a:rPr lang="en-US" sz="2200" dirty="0" smtClean="0"/>
              <a:t> is L</a:t>
            </a:r>
            <a:r>
              <a:rPr lang="en-US" sz="2200" baseline="30000" dirty="0" smtClean="0"/>
              <a:t>2</a:t>
            </a:r>
            <a:r>
              <a:rPr lang="en-US" sz="2200" dirty="0" smtClean="0"/>
              <a:t> norm, weights have to lie in L</a:t>
            </a:r>
            <a:r>
              <a:rPr lang="en-US" sz="2200" baseline="30000" dirty="0" smtClean="0"/>
              <a:t>2 </a:t>
            </a:r>
            <a:r>
              <a:rPr lang="en-US" sz="2200" dirty="0" smtClean="0"/>
              <a:t>‘ball’</a:t>
            </a:r>
          </a:p>
          <a:p>
            <a:pPr marL="0" indent="0">
              <a:buNone/>
            </a:pPr>
            <a:endParaRPr lang="en-US" sz="2200" dirty="0"/>
          </a:p>
        </p:txBody>
      </p:sp>
      <p:pic>
        <p:nvPicPr>
          <p:cNvPr id="6" name="Picture 5"/>
          <p:cNvPicPr>
            <a:picLocks noChangeAspect="1"/>
          </p:cNvPicPr>
          <p:nvPr/>
        </p:nvPicPr>
        <p:blipFill>
          <a:blip r:embed="rId3"/>
          <a:stretch>
            <a:fillRect/>
          </a:stretch>
        </p:blipFill>
        <p:spPr>
          <a:xfrm>
            <a:off x="2502803" y="1417638"/>
            <a:ext cx="3898900" cy="622300"/>
          </a:xfrm>
          <a:prstGeom prst="rect">
            <a:avLst/>
          </a:prstGeom>
        </p:spPr>
      </p:pic>
      <p:pic>
        <p:nvPicPr>
          <p:cNvPr id="7" name="Picture 6"/>
          <p:cNvPicPr>
            <a:picLocks noChangeAspect="1"/>
          </p:cNvPicPr>
          <p:nvPr/>
        </p:nvPicPr>
        <p:blipFill>
          <a:blip r:embed="rId4"/>
          <a:stretch>
            <a:fillRect/>
          </a:stretch>
        </p:blipFill>
        <p:spPr>
          <a:xfrm>
            <a:off x="3124928" y="2687680"/>
            <a:ext cx="4965700" cy="495300"/>
          </a:xfrm>
          <a:prstGeom prst="rect">
            <a:avLst/>
          </a:prstGeom>
        </p:spPr>
      </p:pic>
      <p:pic>
        <p:nvPicPr>
          <p:cNvPr id="8" name="Picture 7"/>
          <p:cNvPicPr>
            <a:picLocks noChangeAspect="1"/>
          </p:cNvPicPr>
          <p:nvPr/>
        </p:nvPicPr>
        <p:blipFill>
          <a:blip r:embed="rId5"/>
          <a:stretch>
            <a:fillRect/>
          </a:stretch>
        </p:blipFill>
        <p:spPr>
          <a:xfrm>
            <a:off x="658583" y="3618079"/>
            <a:ext cx="7632700" cy="317500"/>
          </a:xfrm>
          <a:prstGeom prst="rect">
            <a:avLst/>
          </a:prstGeom>
        </p:spPr>
      </p:pic>
      <p:pic>
        <p:nvPicPr>
          <p:cNvPr id="9" name="Picture 8"/>
          <p:cNvPicPr>
            <a:picLocks noChangeAspect="1"/>
          </p:cNvPicPr>
          <p:nvPr/>
        </p:nvPicPr>
        <p:blipFill>
          <a:blip r:embed="rId6"/>
          <a:stretch>
            <a:fillRect/>
          </a:stretch>
        </p:blipFill>
        <p:spPr>
          <a:xfrm>
            <a:off x="203200" y="3932694"/>
            <a:ext cx="8940800" cy="622300"/>
          </a:xfrm>
          <a:prstGeom prst="rect">
            <a:avLst/>
          </a:prstGeom>
        </p:spPr>
      </p:pic>
    </p:spTree>
    <p:extLst>
      <p:ext uri="{BB962C8B-B14F-4D97-AF65-F5344CB8AC3E}">
        <p14:creationId xmlns:p14="http://schemas.microsoft.com/office/powerpoint/2010/main" val="24941270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 Dataset augmentation</a:t>
            </a:r>
            <a:endParaRPr lang="en-US" dirty="0"/>
          </a:p>
        </p:txBody>
      </p:sp>
      <p:sp>
        <p:nvSpPr>
          <p:cNvPr id="3" name="Content Placeholder 2"/>
          <p:cNvSpPr>
            <a:spLocks noGrp="1"/>
          </p:cNvSpPr>
          <p:nvPr>
            <p:ph idx="1"/>
          </p:nvPr>
        </p:nvSpPr>
        <p:spPr/>
        <p:txBody>
          <a:bodyPr>
            <a:normAutofit/>
          </a:bodyPr>
          <a:lstStyle/>
          <a:p>
            <a:pPr marL="457200" indent="-457200">
              <a:buFont typeface="+mj-lt"/>
              <a:buAutoNum type="arabicPeriod"/>
            </a:pPr>
            <a:r>
              <a:rPr lang="en-US" sz="2200" dirty="0" smtClean="0"/>
              <a:t>Generate fake data by e.g. shifting/scaling pictures (</a:t>
            </a:r>
            <a:r>
              <a:rPr lang="en-US" sz="2200" dirty="0"/>
              <a:t>Better generalization results if trained on more </a:t>
            </a:r>
            <a:r>
              <a:rPr lang="en-US" sz="2200" dirty="0" smtClean="0"/>
              <a:t>data)</a:t>
            </a:r>
          </a:p>
          <a:p>
            <a:r>
              <a:rPr lang="en-US" sz="2200" i="1" dirty="0" smtClean="0"/>
              <a:t>When used? Object or speech recognition.</a:t>
            </a:r>
            <a:endParaRPr lang="en-US" sz="2200" i="1" dirty="0"/>
          </a:p>
          <a:p>
            <a:endParaRPr lang="en-US" sz="2200" dirty="0" smtClean="0"/>
          </a:p>
          <a:p>
            <a:pPr marL="457200" indent="-457200">
              <a:buFont typeface="+mj-lt"/>
              <a:buAutoNum type="arabicPeriod" startAt="2"/>
            </a:pPr>
            <a:r>
              <a:rPr lang="en-US" sz="2200" dirty="0" smtClean="0"/>
              <a:t>Adding random noise</a:t>
            </a:r>
          </a:p>
          <a:p>
            <a:r>
              <a:rPr lang="en-US" sz="2200" dirty="0" smtClean="0"/>
              <a:t>To the input (makes model (weights) more robust -&gt; see L</a:t>
            </a:r>
            <a:r>
              <a:rPr lang="en-US" sz="2200" baseline="30000" dirty="0" smtClean="0"/>
              <a:t>2 </a:t>
            </a:r>
            <a:r>
              <a:rPr lang="en-US" sz="2200" dirty="0" smtClean="0"/>
              <a:t>regularization)</a:t>
            </a:r>
          </a:p>
          <a:p>
            <a:r>
              <a:rPr lang="en-US" sz="2200" dirty="0" smtClean="0"/>
              <a:t>To weights: often in recurrent neural networks (penalizes weights that have large influence on the output)</a:t>
            </a:r>
          </a:p>
          <a:p>
            <a:r>
              <a:rPr lang="en-US" sz="2200" dirty="0"/>
              <a:t>To outputs: instead of 0 and 1 outputs, e.g. .1 and .9 </a:t>
            </a:r>
            <a:r>
              <a:rPr lang="en-US" sz="2200" dirty="0" smtClean="0"/>
              <a:t>(can be easier to reach in classification, thereby less learning and less extreme predictions based on large weights)</a:t>
            </a:r>
          </a:p>
        </p:txBody>
      </p:sp>
    </p:spTree>
    <p:extLst>
      <p:ext uri="{BB962C8B-B14F-4D97-AF65-F5344CB8AC3E}">
        <p14:creationId xmlns:p14="http://schemas.microsoft.com/office/powerpoint/2010/main" val="14537175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a:t>
            </a:r>
            <a:r>
              <a:rPr lang="en-US" dirty="0" smtClean="0"/>
              <a:t>) configure </a:t>
            </a:r>
            <a:r>
              <a:rPr lang="en-US" dirty="0"/>
              <a:t>learning as an ensemble </a:t>
            </a:r>
            <a:r>
              <a:rPr lang="en-US" dirty="0" smtClean="0"/>
              <a:t>process</a:t>
            </a:r>
            <a:endParaRPr lang="en-US" dirty="0"/>
          </a:p>
        </p:txBody>
      </p:sp>
      <p:sp>
        <p:nvSpPr>
          <p:cNvPr id="3" name="Content Placeholder 2"/>
          <p:cNvSpPr>
            <a:spLocks noGrp="1"/>
          </p:cNvSpPr>
          <p:nvPr>
            <p:ph idx="1"/>
          </p:nvPr>
        </p:nvSpPr>
        <p:spPr>
          <a:xfrm>
            <a:off x="457200" y="1600201"/>
            <a:ext cx="4906448" cy="3759194"/>
          </a:xfrm>
        </p:spPr>
        <p:txBody>
          <a:bodyPr>
            <a:normAutofit/>
          </a:bodyPr>
          <a:lstStyle/>
          <a:p>
            <a:pPr marL="514350" indent="-514350">
              <a:buFont typeface="+mj-lt"/>
              <a:buAutoNum type="arabicPeriod"/>
            </a:pPr>
            <a:r>
              <a:rPr lang="en-US" sz="2200" dirty="0" smtClean="0"/>
              <a:t>Multi-task learning</a:t>
            </a:r>
          </a:p>
          <a:p>
            <a:r>
              <a:rPr lang="en-US" sz="2200" dirty="0" smtClean="0"/>
              <a:t>Multiple, meaningfully related classification tasks (x-&gt;y</a:t>
            </a:r>
            <a:r>
              <a:rPr lang="en-US" sz="2200" baseline="30000" dirty="0" smtClean="0"/>
              <a:t>1,2</a:t>
            </a:r>
            <a:r>
              <a:rPr lang="en-US" sz="2200" dirty="0" smtClean="0"/>
              <a:t>) are done jointly and while sharing inputs (x) and some representational levels (h)</a:t>
            </a:r>
          </a:p>
          <a:p>
            <a:r>
              <a:rPr lang="en-US" sz="2200" dirty="0" smtClean="0"/>
              <a:t>When relevant: if tasks overlap with each other to different extents in different classification requirements (e.g. criterion for </a:t>
            </a:r>
            <a:r>
              <a:rPr lang="en-US" sz="2200" i="1" dirty="0" smtClean="0"/>
              <a:t>spam filters</a:t>
            </a:r>
            <a:r>
              <a:rPr lang="en-US" sz="2200" dirty="0" smtClean="0"/>
              <a:t>)</a:t>
            </a:r>
          </a:p>
        </p:txBody>
      </p:sp>
      <p:pic>
        <p:nvPicPr>
          <p:cNvPr id="4" name="Picture 3"/>
          <p:cNvPicPr>
            <a:picLocks noChangeAspect="1"/>
          </p:cNvPicPr>
          <p:nvPr/>
        </p:nvPicPr>
        <p:blipFill>
          <a:blip r:embed="rId3"/>
          <a:stretch>
            <a:fillRect/>
          </a:stretch>
        </p:blipFill>
        <p:spPr>
          <a:xfrm>
            <a:off x="5363648" y="1600200"/>
            <a:ext cx="3186499" cy="3166708"/>
          </a:xfrm>
          <a:prstGeom prst="rect">
            <a:avLst/>
          </a:prstGeom>
        </p:spPr>
      </p:pic>
      <p:sp>
        <p:nvSpPr>
          <p:cNvPr id="6" name="Content Placeholder 2"/>
          <p:cNvSpPr txBox="1">
            <a:spLocks/>
          </p:cNvSpPr>
          <p:nvPr/>
        </p:nvSpPr>
        <p:spPr>
          <a:xfrm>
            <a:off x="457200" y="4996518"/>
            <a:ext cx="8229600" cy="1577113"/>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200" dirty="0" smtClean="0"/>
              <a:t>2. Bagging </a:t>
            </a:r>
          </a:p>
          <a:p>
            <a:r>
              <a:rPr lang="en-US" sz="2200" dirty="0" smtClean="0"/>
              <a:t>(Training multiple models that are set up differently or use different parts of the data and combine output) </a:t>
            </a:r>
          </a:p>
          <a:p>
            <a:r>
              <a:rPr lang="en-US" sz="2200" i="1" dirty="0" smtClean="0"/>
              <a:t>Application: Enlightenment</a:t>
            </a:r>
          </a:p>
        </p:txBody>
      </p:sp>
    </p:spTree>
    <p:extLst>
      <p:ext uri="{BB962C8B-B14F-4D97-AF65-F5344CB8AC3E}">
        <p14:creationId xmlns:p14="http://schemas.microsoft.com/office/powerpoint/2010/main" val="11625659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2221</Words>
  <Application>Microsoft Macintosh PowerPoint</Application>
  <PresentationFormat>On-screen Show (4:3)</PresentationFormat>
  <Paragraphs>166</Paragraphs>
  <Slides>13</Slides>
  <Notes>11</Notes>
  <HiddenSlides>1</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Regularization</vt:lpstr>
      <vt:lpstr>Why and what-for?</vt:lpstr>
      <vt:lpstr>How does it work?</vt:lpstr>
      <vt:lpstr>Note however</vt:lpstr>
      <vt:lpstr>a) Adding terms in cost function</vt:lpstr>
      <vt:lpstr>a) Adding terms in cost function</vt:lpstr>
      <vt:lpstr>b) Putting constraints on the learning model </vt:lpstr>
      <vt:lpstr>b) Dataset augmentation</vt:lpstr>
      <vt:lpstr>c) configure learning as an ensemble process</vt:lpstr>
      <vt:lpstr>c) configure learning as an ensemble process</vt:lpstr>
      <vt:lpstr>d) cheating</vt:lpstr>
      <vt:lpstr>e) Putting constraints on the learning model </vt:lpstr>
      <vt:lpstr>So, </vt:lpstr>
    </vt:vector>
  </TitlesOfParts>
  <Company>MPIB</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Regularization</dc:title>
  <dc:creator>Dorothea Hämmerer</dc:creator>
  <cp:lastModifiedBy>Dorothea Hämmerer</cp:lastModifiedBy>
  <cp:revision>145</cp:revision>
  <cp:lastPrinted>2016-07-13T16:31:49Z</cp:lastPrinted>
  <dcterms:created xsi:type="dcterms:W3CDTF">2016-07-12T09:44:40Z</dcterms:created>
  <dcterms:modified xsi:type="dcterms:W3CDTF">2016-07-14T14:19:17Z</dcterms:modified>
</cp:coreProperties>
</file>

<file path=docProps/thumbnail.jpeg>
</file>